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71"/>
  </p:notesMasterIdLst>
  <p:sldIdLst>
    <p:sldId id="256" r:id="rId4"/>
    <p:sldId id="257" r:id="rId5"/>
    <p:sldId id="303" r:id="rId6"/>
    <p:sldId id="311" r:id="rId7"/>
    <p:sldId id="555" r:id="rId8"/>
    <p:sldId id="556" r:id="rId9"/>
    <p:sldId id="554" r:id="rId10"/>
    <p:sldId id="307" r:id="rId11"/>
    <p:sldId id="558" r:id="rId12"/>
    <p:sldId id="258" r:id="rId13"/>
    <p:sldId id="557" r:id="rId14"/>
    <p:sldId id="306" r:id="rId15"/>
    <p:sldId id="309" r:id="rId16"/>
    <p:sldId id="314" r:id="rId17"/>
    <p:sldId id="559" r:id="rId18"/>
    <p:sldId id="262" r:id="rId19"/>
    <p:sldId id="325" r:id="rId20"/>
    <p:sldId id="573" r:id="rId21"/>
    <p:sldId id="326" r:id="rId22"/>
    <p:sldId id="572" r:id="rId23"/>
    <p:sldId id="327" r:id="rId24"/>
    <p:sldId id="560" r:id="rId25"/>
    <p:sldId id="574" r:id="rId26"/>
    <p:sldId id="561" r:id="rId27"/>
    <p:sldId id="575" r:id="rId28"/>
    <p:sldId id="579" r:id="rId29"/>
    <p:sldId id="576" r:id="rId30"/>
    <p:sldId id="577" r:id="rId31"/>
    <p:sldId id="330" r:id="rId32"/>
    <p:sldId id="332" r:id="rId33"/>
    <p:sldId id="586" r:id="rId34"/>
    <p:sldId id="331" r:id="rId35"/>
    <p:sldId id="581" r:id="rId36"/>
    <p:sldId id="562" r:id="rId37"/>
    <p:sldId id="582" r:id="rId38"/>
    <p:sldId id="583" r:id="rId39"/>
    <p:sldId id="584" r:id="rId40"/>
    <p:sldId id="585" r:id="rId41"/>
    <p:sldId id="565" r:id="rId42"/>
    <p:sldId id="568" r:id="rId43"/>
    <p:sldId id="590" r:id="rId44"/>
    <p:sldId id="596" r:id="rId45"/>
    <p:sldId id="571" r:id="rId46"/>
    <p:sldId id="591" r:id="rId47"/>
    <p:sldId id="592" r:id="rId48"/>
    <p:sldId id="593" r:id="rId49"/>
    <p:sldId id="594" r:id="rId50"/>
    <p:sldId id="595" r:id="rId51"/>
    <p:sldId id="357" r:id="rId52"/>
    <p:sldId id="361" r:id="rId53"/>
    <p:sldId id="362" r:id="rId54"/>
    <p:sldId id="363" r:id="rId55"/>
    <p:sldId id="364" r:id="rId56"/>
    <p:sldId id="367" r:id="rId57"/>
    <p:sldId id="368" r:id="rId58"/>
    <p:sldId id="369" r:id="rId59"/>
    <p:sldId id="372" r:id="rId60"/>
    <p:sldId id="373" r:id="rId61"/>
    <p:sldId id="374" r:id="rId62"/>
    <p:sldId id="375" r:id="rId63"/>
    <p:sldId id="564" r:id="rId64"/>
    <p:sldId id="376" r:id="rId65"/>
    <p:sldId id="377" r:id="rId66"/>
    <p:sldId id="378" r:id="rId67"/>
    <p:sldId id="379" r:id="rId68"/>
    <p:sldId id="380" r:id="rId69"/>
    <p:sldId id="259" r:id="rId70"/>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3"/>
    <p:restoredTop sz="94249" autoAdjust="0"/>
  </p:normalViewPr>
  <p:slideViewPr>
    <p:cSldViewPr snapToGrid="0" snapToObjects="1">
      <p:cViewPr varScale="1">
        <p:scale>
          <a:sx n="68" d="100"/>
          <a:sy n="68"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3DDBE-FB71-4762-88CA-A8749D9AF675}" type="datetimeFigureOut">
              <a:rPr lang="es-CO" smtClean="0"/>
              <a:t>11/06/2020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05A89-FFD3-44D4-904B-5BFBF4472E35}" type="slidenum">
              <a:rPr lang="es-CO" smtClean="0"/>
              <a:t>‹Nº›</a:t>
            </a:fld>
            <a:endParaRPr lang="es-CO"/>
          </a:p>
        </p:txBody>
      </p:sp>
    </p:spTree>
    <p:extLst>
      <p:ext uri="{BB962C8B-B14F-4D97-AF65-F5344CB8AC3E}">
        <p14:creationId xmlns:p14="http://schemas.microsoft.com/office/powerpoint/2010/main" val="112090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D87FAD58-F5BE-471E-BEF0-71F4A53FE5B4}"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820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196654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310885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403421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4138405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44547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5C05A89-FFD3-44D4-904B-5BFBF4472E35}" type="slidenum">
              <a:rPr lang="es-CO" smtClean="0"/>
              <a:t>9</a:t>
            </a:fld>
            <a:endParaRPr lang="es-CO"/>
          </a:p>
        </p:txBody>
      </p:sp>
    </p:spTree>
    <p:extLst>
      <p:ext uri="{BB962C8B-B14F-4D97-AF65-F5344CB8AC3E}">
        <p14:creationId xmlns:p14="http://schemas.microsoft.com/office/powerpoint/2010/main" val="53648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Hechos victimizantes y por años  </a:t>
            </a:r>
          </a:p>
        </p:txBody>
      </p:sp>
      <p:sp>
        <p:nvSpPr>
          <p:cNvPr id="4" name="Marcador de número de diapositiva 3"/>
          <p:cNvSpPr>
            <a:spLocks noGrp="1"/>
          </p:cNvSpPr>
          <p:nvPr>
            <p:ph type="sldNum" sz="quarter" idx="5"/>
          </p:nvPr>
        </p:nvSpPr>
        <p:spPr/>
        <p:txBody>
          <a:bodyPr/>
          <a:lstStyle/>
          <a:p>
            <a:fld id="{25C05A89-FFD3-44D4-904B-5BFBF4472E35}" type="slidenum">
              <a:rPr lang="es-CO" smtClean="0"/>
              <a:t>10</a:t>
            </a:fld>
            <a:endParaRPr lang="es-CO"/>
          </a:p>
        </p:txBody>
      </p:sp>
    </p:spTree>
    <p:extLst>
      <p:ext uri="{BB962C8B-B14F-4D97-AF65-F5344CB8AC3E}">
        <p14:creationId xmlns:p14="http://schemas.microsoft.com/office/powerpoint/2010/main" val="137927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EC220472-3AFC-4F05-8BF4-63B679F334EA}" type="slidenum">
              <a:rPr lang="es-CO" smtClean="0"/>
              <a:t>14</a:t>
            </a:fld>
            <a:endParaRPr lang="es-CO"/>
          </a:p>
        </p:txBody>
      </p:sp>
    </p:spTree>
    <p:extLst>
      <p:ext uri="{BB962C8B-B14F-4D97-AF65-F5344CB8AC3E}">
        <p14:creationId xmlns:p14="http://schemas.microsoft.com/office/powerpoint/2010/main" val="347491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EC220472-3AFC-4F05-8BF4-63B679F334EA}" type="slidenum">
              <a:rPr lang="es-CO" smtClean="0"/>
              <a:t>15</a:t>
            </a:fld>
            <a:endParaRPr lang="es-CO"/>
          </a:p>
        </p:txBody>
      </p:sp>
    </p:spTree>
    <p:extLst>
      <p:ext uri="{BB962C8B-B14F-4D97-AF65-F5344CB8AC3E}">
        <p14:creationId xmlns:p14="http://schemas.microsoft.com/office/powerpoint/2010/main" val="180085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108927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426965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174747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a:p>
        </p:txBody>
      </p:sp>
    </p:spTree>
    <p:extLst>
      <p:ext uri="{BB962C8B-B14F-4D97-AF65-F5344CB8AC3E}">
        <p14:creationId xmlns:p14="http://schemas.microsoft.com/office/powerpoint/2010/main" val="376660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5830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183433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391360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7972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01124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6666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738608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19580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953786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36499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4548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632011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5028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45216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63443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Animated Title Slide">
    <p:bg>
      <p:bgPr>
        <a:solidFill>
          <a:schemeClr val="bg1"/>
        </a:solidFill>
        <a:effectLst/>
      </p:bgPr>
    </p:bg>
    <p:spTree>
      <p:nvGrpSpPr>
        <p:cNvPr id="1" name=""/>
        <p:cNvGrpSpPr/>
        <p:nvPr/>
      </p:nvGrpSpPr>
      <p:grpSpPr>
        <a:xfrm>
          <a:off x="0" y="0"/>
          <a:ext cx="0" cy="0"/>
          <a:chOff x="0" y="0"/>
          <a:chExt cx="0" cy="0"/>
        </a:xfrm>
      </p:grpSpPr>
      <p:pic>
        <p:nvPicPr>
          <p:cNvPr id="11" name="world_screen_flags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39765"/>
            <a:ext cx="12192000" cy="4694237"/>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1447800"/>
            <a:ext cx="12192000" cy="6858000"/>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533400"/>
            <a:ext cx="12191999" cy="6858000"/>
          </a:xfrm>
          <a:prstGeom prst="rect">
            <a:avLst/>
          </a:prstGeom>
        </p:spPr>
      </p:pic>
      <p:sp>
        <p:nvSpPr>
          <p:cNvPr id="4" name="Date Placeholder 3"/>
          <p:cNvSpPr>
            <a:spLocks noGrp="1"/>
          </p:cNvSpPr>
          <p:nvPr>
            <p:ph type="dt" sz="half" idx="10"/>
          </p:nvPr>
        </p:nvSpPr>
        <p:spPr>
          <a:xfrm>
            <a:off x="609600" y="6340477"/>
            <a:ext cx="2844800" cy="365125"/>
          </a:xfrm>
        </p:spPr>
        <p:txBody>
          <a:bodyPr/>
          <a:lstStyle/>
          <a:p>
            <a:fld id="{100FFFD8-44AE-4895-AFBD-3E4A9EDD8D75}" type="datetime1">
              <a:rPr lang="en-US" smtClean="0"/>
              <a:t>6/11/2020</a:t>
            </a:fld>
            <a:endParaRPr lang="en-US"/>
          </a:p>
        </p:txBody>
      </p:sp>
      <p:sp>
        <p:nvSpPr>
          <p:cNvPr id="5" name="Footer Placeholder 4"/>
          <p:cNvSpPr>
            <a:spLocks noGrp="1"/>
          </p:cNvSpPr>
          <p:nvPr>
            <p:ph type="ftr" sz="quarter" idx="11"/>
          </p:nvPr>
        </p:nvSpPr>
        <p:spPr>
          <a:xfrm>
            <a:off x="4165601" y="6340477"/>
            <a:ext cx="3860800" cy="365125"/>
          </a:xfrm>
        </p:spPr>
        <p:txBody>
          <a:bodyPr/>
          <a:lstStyle/>
          <a:p>
            <a:r>
              <a:rPr lang="en-US"/>
              <a:t>Copyright 2010</a:t>
            </a:r>
          </a:p>
        </p:txBody>
      </p:sp>
      <p:sp>
        <p:nvSpPr>
          <p:cNvPr id="6" name="Slide Number Placeholder 5"/>
          <p:cNvSpPr>
            <a:spLocks noGrp="1"/>
          </p:cNvSpPr>
          <p:nvPr>
            <p:ph type="sldNum" sz="quarter" idx="12"/>
          </p:nvPr>
        </p:nvSpPr>
        <p:spPr>
          <a:xfrm>
            <a:off x="8737601" y="6340477"/>
            <a:ext cx="2844800" cy="365125"/>
          </a:xfrm>
        </p:spPr>
        <p:txBody>
          <a:bodyPr/>
          <a:lstStyle/>
          <a:p>
            <a:fld id="{7D3D4356-750F-43A5-86F1-332F9B8C8A9C}" type="slidenum">
              <a:rPr lang="en-US" smtClean="0"/>
              <a:t>‹Nº›</a:t>
            </a:fld>
            <a:endParaRPr lang="en-US"/>
          </a:p>
        </p:txBody>
      </p:sp>
      <p:pic>
        <p:nvPicPr>
          <p:cNvPr id="19" name="Picture 18"/>
          <p:cNvPicPr>
            <a:picLocks noChangeAspect="1"/>
          </p:cNvPicPr>
          <p:nvPr userDrawn="1"/>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20801" y="122585"/>
            <a:ext cx="2032000" cy="563217"/>
          </a:xfrm>
          <a:prstGeom prst="rect">
            <a:avLst/>
          </a:prstGeom>
        </p:spPr>
      </p:pic>
      <p:sp>
        <p:nvSpPr>
          <p:cNvPr id="3" name="Subtitle 2"/>
          <p:cNvSpPr>
            <a:spLocks noGrp="1"/>
          </p:cNvSpPr>
          <p:nvPr>
            <p:ph type="subTitle" idx="1"/>
          </p:nvPr>
        </p:nvSpPr>
        <p:spPr>
          <a:xfrm>
            <a:off x="6096000" y="6270625"/>
            <a:ext cx="4775200" cy="1752600"/>
          </a:xfrm>
        </p:spPr>
        <p:txBody>
          <a:bodyPr>
            <a:normAutofit/>
          </a:bodyPr>
          <a:lstStyle>
            <a:lvl1pPr marL="0" indent="0" algn="l">
              <a:buNone/>
              <a:defRPr sz="18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hasCustomPrompt="1"/>
          </p:nvPr>
        </p:nvSpPr>
        <p:spPr>
          <a:xfrm>
            <a:off x="6096000" y="4876802"/>
            <a:ext cx="4775200" cy="1470025"/>
          </a:xfrm>
          <a:ln>
            <a:noFill/>
          </a:ln>
        </p:spPr>
        <p:txBody>
          <a:bodyPr anchor="b">
            <a:normAutofit/>
          </a:bodyPr>
          <a:lstStyle>
            <a:lvl1pPr algn="l">
              <a:defRPr sz="3200">
                <a:ln w="12700">
                  <a:solidFill>
                    <a:schemeClr val="bg1"/>
                  </a:solidFill>
                  <a:prstDash val="solid"/>
                </a:ln>
                <a:solidFill>
                  <a:schemeClr val="accent4">
                    <a:lumMod val="75000"/>
                  </a:schemeClr>
                </a:solidFill>
              </a:defRPr>
            </a:lvl1pPr>
          </a:lstStyle>
          <a:p>
            <a:r>
              <a:rPr lang="en-US" dirty="0"/>
              <a:t>Title</a:t>
            </a:r>
          </a:p>
        </p:txBody>
      </p:sp>
    </p:spTree>
    <p:extLst>
      <p:ext uri="{BB962C8B-B14F-4D97-AF65-F5344CB8AC3E}">
        <p14:creationId xmlns:p14="http://schemas.microsoft.com/office/powerpoint/2010/main" val="178213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33" fill="hold"/>
                                        <p:tgtEl>
                                          <p:spTgt spid="11"/>
                                        </p:tgtEl>
                                      </p:cBhvr>
                                    </p:cmd>
                                  </p:childTnLst>
                                </p:cTn>
                              </p:par>
                              <p:par>
                                <p:cTn id="7" presetID="2" presetClass="entr" presetSubtype="1" decel="4500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2000" fill="hold"/>
                                        <p:tgtEl>
                                          <p:spTgt spid="8"/>
                                        </p:tgtEl>
                                        <p:attrNameLst>
                                          <p:attrName>ppt_x</p:attrName>
                                        </p:attrNameLst>
                                      </p:cBhvr>
                                      <p:tavLst>
                                        <p:tav tm="0">
                                          <p:val>
                                            <p:strVal val="#ppt_x"/>
                                          </p:val>
                                        </p:tav>
                                        <p:tav tm="100000">
                                          <p:val>
                                            <p:strVal val="#ppt_x"/>
                                          </p:val>
                                        </p:tav>
                                      </p:tavLst>
                                    </p:anim>
                                    <p:anim calcmode="lin" valueType="num">
                                      <p:cBhvr additive="base">
                                        <p:cTn id="10" dur="2000" fill="hold"/>
                                        <p:tgtEl>
                                          <p:spTgt spid="8"/>
                                        </p:tgtEl>
                                        <p:attrNameLst>
                                          <p:attrName>ppt_y</p:attrName>
                                        </p:attrNameLst>
                                      </p:cBhvr>
                                      <p:tavLst>
                                        <p:tav tm="0">
                                          <p:val>
                                            <p:strVal val="0-#ppt_h/2"/>
                                          </p:val>
                                        </p:tav>
                                        <p:tav tm="100000">
                                          <p:val>
                                            <p:strVal val="#ppt_y"/>
                                          </p:val>
                                        </p:tav>
                                      </p:tavLst>
                                    </p:anim>
                                  </p:childTnLst>
                                </p:cTn>
                              </p:par>
                              <p:par>
                                <p:cTn id="11" presetID="2" presetClass="entr" presetSubtype="4" decel="45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fill="hold"/>
                                        <p:tgtEl>
                                          <p:spTgt spid="16"/>
                                        </p:tgtEl>
                                        <p:attrNameLst>
                                          <p:attrName>ppt_x</p:attrName>
                                        </p:attrNameLst>
                                      </p:cBhvr>
                                      <p:tavLst>
                                        <p:tav tm="0">
                                          <p:val>
                                            <p:strVal val="#ppt_x"/>
                                          </p:val>
                                        </p:tav>
                                        <p:tav tm="100000">
                                          <p:val>
                                            <p:strVal val="#ppt_x"/>
                                          </p:val>
                                        </p:tav>
                                      </p:tavLst>
                                    </p:anim>
                                    <p:anim calcmode="lin" valueType="num">
                                      <p:cBhvr additive="base">
                                        <p:cTn id="14" dur="2000" fill="hold"/>
                                        <p:tgtEl>
                                          <p:spTgt spid="16"/>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200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300"/>
                                        <p:tgtEl>
                                          <p:spTgt spid="2"/>
                                        </p:tgtEl>
                                      </p:cBhvr>
                                    </p:animEffect>
                                  </p:childTnLst>
                                </p:cTn>
                              </p:par>
                              <p:par>
                                <p:cTn id="18" presetID="22" presetClass="entr" presetSubtype="8" fill="hold" grpId="0" nodeType="withEffect">
                                  <p:stCondLst>
                                    <p:cond delay="28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1300"/>
                                        <p:tgtEl>
                                          <p:spTgt spid="3">
                                            <p:txEl>
                                              <p:pRg st="0" end="0"/>
                                            </p:txEl>
                                          </p:spTgt>
                                        </p:tgtEl>
                                      </p:cBhvr>
                                    </p:animEffect>
                                  </p:childTnLst>
                                </p:cTn>
                              </p:par>
                              <p:par>
                                <p:cTn id="21" presetID="31" presetClass="entr" presetSubtype="0" fill="hold" nodeType="withEffect">
                                  <p:stCondLst>
                                    <p:cond delay="420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11"/>
                </p:tgtEl>
              </p:cMediaNode>
            </p:video>
          </p:childTnLst>
        </p:cTn>
      </p:par>
    </p:tnLst>
    <p:bldLst>
      <p:bldP spid="3" grpId="0" build="p">
        <p:tmplLst>
          <p:tmpl lvl="1">
            <p:tnLst>
              <p:par>
                <p:cTn presetID="22" presetClass="entr" presetSubtype="8" fill="hold" nodeType="withEffect">
                  <p:stCondLst>
                    <p:cond delay="2800"/>
                  </p:stCondLst>
                  <p:childTnLst>
                    <p:set>
                      <p:cBhvr>
                        <p:cTn dur="1" fill="hold">
                          <p:stCondLst>
                            <p:cond delay="0"/>
                          </p:stCondLst>
                        </p:cTn>
                        <p:tgtEl>
                          <p:spTgt spid="3"/>
                        </p:tgtEl>
                        <p:attrNameLst>
                          <p:attrName>style.visibility</p:attrName>
                        </p:attrNameLst>
                      </p:cBhvr>
                      <p:to>
                        <p:strVal val="visible"/>
                      </p:to>
                    </p:set>
                    <p:animEffect transition="in" filter="wipe(left)">
                      <p:cBhvr>
                        <p:cTn dur="1300"/>
                        <p:tgtEl>
                          <p:spTgt spid="3"/>
                        </p:tgtEl>
                      </p:cBhvr>
                    </p:animEffect>
                  </p:childTnLst>
                </p:cTn>
              </p:par>
            </p:tnLst>
          </p:tmpl>
        </p:tmplLst>
      </p:bldP>
      <p:bldP spid="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tatic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B61C253-7359-4DF1-98D4-AA53D1014237}" type="datetime1">
              <a:rPr lang="en-US" smtClean="0"/>
              <a:t>6/11/2020</a:t>
            </a:fld>
            <a:endParaRPr lang="en-US"/>
          </a:p>
        </p:txBody>
      </p:sp>
      <p:sp>
        <p:nvSpPr>
          <p:cNvPr id="5" name="Footer Placeholder 4"/>
          <p:cNvSpPr>
            <a:spLocks noGrp="1"/>
          </p:cNvSpPr>
          <p:nvPr>
            <p:ph type="ftr" sz="quarter" idx="11"/>
          </p:nvPr>
        </p:nvSpPr>
        <p:spPr/>
        <p:txBody>
          <a:bodyPr/>
          <a:lstStyle/>
          <a:p>
            <a:r>
              <a:rPr lang="en-US"/>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t>‹Nº›</a:t>
            </a:fld>
            <a:endParaRPr lang="en-US"/>
          </a:p>
        </p:txBody>
      </p:sp>
      <p:sp>
        <p:nvSpPr>
          <p:cNvPr id="2" name="Title 1"/>
          <p:cNvSpPr>
            <a:spLocks noGrp="1"/>
          </p:cNvSpPr>
          <p:nvPr>
            <p:ph type="ctrTitle" hasCustomPrompt="1"/>
          </p:nvPr>
        </p:nvSpPr>
        <p:spPr>
          <a:xfrm>
            <a:off x="304800" y="-228600"/>
            <a:ext cx="8737600" cy="1470025"/>
          </a:xfrm>
        </p:spPr>
        <p:txBody>
          <a:bodyPr anchor="b">
            <a:normAutofit/>
          </a:bodyPr>
          <a:lstStyle>
            <a:lvl1pPr algn="r">
              <a:defRPr sz="3200" baseline="0">
                <a:solidFill>
                  <a:schemeClr val="accent4">
                    <a:lumMod val="75000"/>
                  </a:schemeClr>
                </a:solidFill>
              </a:defRPr>
            </a:lvl1pPr>
          </a:lstStyle>
          <a:p>
            <a:r>
              <a:rPr lang="en-US" dirty="0"/>
              <a:t>Related Static Images</a:t>
            </a:r>
          </a:p>
        </p:txBody>
      </p:sp>
      <p:sp>
        <p:nvSpPr>
          <p:cNvPr id="3" name="Subtitle 2"/>
          <p:cNvSpPr>
            <a:spLocks noGrp="1"/>
          </p:cNvSpPr>
          <p:nvPr>
            <p:ph type="subTitle" idx="1"/>
          </p:nvPr>
        </p:nvSpPr>
        <p:spPr>
          <a:xfrm>
            <a:off x="4267200" y="1143000"/>
            <a:ext cx="4775200" cy="1752600"/>
          </a:xfrm>
        </p:spPr>
        <p:txBody>
          <a:bodyPr>
            <a:normAutofit/>
          </a:bodyPr>
          <a:lstStyle>
            <a:lvl1pPr marL="0" indent="0" algn="r">
              <a:buNone/>
              <a:defRPr sz="1800">
                <a:solidFill>
                  <a:schemeClr val="accent4">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33202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Animated 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8" name="world_screen_flags_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pPr/>
              <a:t>‹Nº›</a:t>
            </a:fld>
            <a:endParaRPr lang="en-US"/>
          </a:p>
        </p:txBody>
      </p:sp>
      <p:sp>
        <p:nvSpPr>
          <p:cNvPr id="3" name="Content Placeholder 2"/>
          <p:cNvSpPr>
            <a:spLocks noGrp="1"/>
          </p:cNvSpPr>
          <p:nvPr>
            <p:ph idx="1"/>
          </p:nvPr>
        </p:nvSpPr>
        <p:spPr>
          <a:xfrm>
            <a:off x="1524000" y="2286002"/>
            <a:ext cx="10160000" cy="5135563"/>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a:t>Copyright 2010</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64800" y="5105400"/>
            <a:ext cx="1554627" cy="430902"/>
          </a:xfrm>
          <a:prstGeom prst="rect">
            <a:avLst/>
          </a:prstGeom>
        </p:spPr>
      </p:pic>
      <p:sp>
        <p:nvSpPr>
          <p:cNvPr id="4" name="Date Placeholder 3"/>
          <p:cNvSpPr>
            <a:spLocks noGrp="1"/>
          </p:cNvSpPr>
          <p:nvPr>
            <p:ph type="dt" sz="half" idx="10"/>
          </p:nvPr>
        </p:nvSpPr>
        <p:spPr/>
        <p:txBody>
          <a:bodyPr/>
          <a:lstStyle>
            <a:lvl1pPr>
              <a:defRPr>
                <a:solidFill>
                  <a:schemeClr val="bg1">
                    <a:lumMod val="95000"/>
                  </a:schemeClr>
                </a:solidFill>
              </a:defRPr>
            </a:lvl1pPr>
          </a:lstStyle>
          <a:p>
            <a:fld id="{BBC8E7CA-560B-427E-8E8F-A4E78ED853C6}" type="datetime1">
              <a:rPr lang="en-US" smtClean="0"/>
              <a:pPr/>
              <a:t>6/11/2020</a:t>
            </a:fld>
            <a:endParaRPr lang="en-US" dirty="0"/>
          </a:p>
        </p:txBody>
      </p:sp>
      <p:sp>
        <p:nvSpPr>
          <p:cNvPr id="2" name="Title 1"/>
          <p:cNvSpPr>
            <a:spLocks noGrp="1"/>
          </p:cNvSpPr>
          <p:nvPr>
            <p:ph type="title"/>
          </p:nvPr>
        </p:nvSpPr>
        <p:spPr>
          <a:xfrm>
            <a:off x="508000" y="1371600"/>
            <a:ext cx="10160000" cy="715962"/>
          </a:xfrm>
          <a:noFill/>
        </p:spPr>
        <p:txBody>
          <a:bodyPr>
            <a:normAutofit/>
          </a:bodyPr>
          <a:lstStyle>
            <a:lvl1pPr algn="l">
              <a:defRPr sz="3600">
                <a:ln w="12700">
                  <a:solidFill>
                    <a:schemeClr val="bg1"/>
                  </a:solidFill>
                  <a:prstDash val="solid"/>
                </a:ln>
                <a:solidFill>
                  <a:schemeClr val="accent4">
                    <a:lumMod val="75000"/>
                  </a:schemeClr>
                </a:solidFill>
              </a:defRPr>
            </a:lvl1pPr>
          </a:lstStyle>
          <a:p>
            <a:r>
              <a:rPr lang="en-US" dirty="0"/>
              <a:t>Click to edit Master title style</a:t>
            </a:r>
          </a:p>
        </p:txBody>
      </p:sp>
    </p:spTree>
    <p:extLst>
      <p:ext uri="{BB962C8B-B14F-4D97-AF65-F5344CB8AC3E}">
        <p14:creationId xmlns:p14="http://schemas.microsoft.com/office/powerpoint/2010/main" val="62335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32" fill="hold"/>
                                        <p:tgtEl>
                                          <p:spTgt spid="8"/>
                                        </p:tgtEl>
                                      </p:cBhvr>
                                    </p:cmd>
                                  </p:childTnLst>
                                </p:cTn>
                              </p:par>
                              <p:par>
                                <p:cTn id="7" presetID="5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900" fill="hold"/>
                                        <p:tgtEl>
                                          <p:spTgt spid="10"/>
                                        </p:tgtEl>
                                        <p:attrNameLst>
                                          <p:attrName>ppt_w</p:attrName>
                                        </p:attrNameLst>
                                      </p:cBhvr>
                                      <p:tavLst>
                                        <p:tav tm="0">
                                          <p:val>
                                            <p:fltVal val="0"/>
                                          </p:val>
                                        </p:tav>
                                        <p:tav tm="100000">
                                          <p:val>
                                            <p:strVal val="#ppt_w"/>
                                          </p:val>
                                        </p:tav>
                                      </p:tavLst>
                                    </p:anim>
                                    <p:anim calcmode="lin" valueType="num">
                                      <p:cBhvr>
                                        <p:cTn id="10" dur="900" fill="hold"/>
                                        <p:tgtEl>
                                          <p:spTgt spid="10"/>
                                        </p:tgtEl>
                                        <p:attrNameLst>
                                          <p:attrName>ppt_h</p:attrName>
                                        </p:attrNameLst>
                                      </p:cBhvr>
                                      <p:tavLst>
                                        <p:tav tm="0">
                                          <p:val>
                                            <p:fltVal val="0"/>
                                          </p:val>
                                        </p:tav>
                                        <p:tav tm="100000">
                                          <p:val>
                                            <p:strVal val="#ppt_h"/>
                                          </p:val>
                                        </p:tav>
                                      </p:tavLst>
                                    </p:anim>
                                    <p:animEffect transition="in" filter="fade">
                                      <p:cBhvr>
                                        <p:cTn id="11" dur="900"/>
                                        <p:tgtEl>
                                          <p:spTgt spid="10"/>
                                        </p:tgtEl>
                                      </p:cBhvr>
                                    </p:animEffect>
                                  </p:childTnLst>
                                </p:cTn>
                              </p:par>
                              <p:par>
                                <p:cTn id="12" presetID="2" presetClass="entr" presetSubtype="2" decel="34286" fill="hold" grpId="0" nodeType="with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900" fill="hold"/>
                                        <p:tgtEl>
                                          <p:spTgt spid="2"/>
                                        </p:tgtEl>
                                        <p:attrNameLst>
                                          <p:attrName>ppt_x</p:attrName>
                                        </p:attrNameLst>
                                      </p:cBhvr>
                                      <p:tavLst>
                                        <p:tav tm="0">
                                          <p:val>
                                            <p:strVal val="1+#ppt_w/2"/>
                                          </p:val>
                                        </p:tav>
                                        <p:tav tm="100000">
                                          <p:val>
                                            <p:strVal val="#ppt_x"/>
                                          </p:val>
                                        </p:tav>
                                      </p:tavLst>
                                    </p:anim>
                                    <p:anim calcmode="lin" valueType="num">
                                      <p:cBhvr additive="base">
                                        <p:cTn id="15" dur="9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2" decel="32222" fill="hold" grpId="0" nodeType="withEffect">
                                  <p:stCondLst>
                                    <p:cond delay="130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9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9" dur="900" fill="hold"/>
                                        <p:tgtEl>
                                          <p:spTgt spid="3">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32222" fill="hold" grpId="0" nodeType="withEffect">
                                  <p:stCondLst>
                                    <p:cond delay="150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9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900" fill="hold"/>
                                        <p:tgtEl>
                                          <p:spTgt spid="3">
                                            <p:txEl>
                                              <p:pRg st="1" end="1"/>
                                            </p:txEl>
                                          </p:spTgt>
                                        </p:tgtEl>
                                        <p:attrNameLst>
                                          <p:attrName>ppt_y</p:attrName>
                                        </p:attrNameLst>
                                      </p:cBhvr>
                                      <p:tavLst>
                                        <p:tav tm="0">
                                          <p:val>
                                            <p:strVal val="#ppt_y"/>
                                          </p:val>
                                        </p:tav>
                                        <p:tav tm="100000">
                                          <p:val>
                                            <p:strVal val="#ppt_y"/>
                                          </p:val>
                                        </p:tav>
                                      </p:tavLst>
                                    </p:anim>
                                  </p:childTnLst>
                                </p:cTn>
                              </p:par>
                              <p:par>
                                <p:cTn id="24" presetID="2" presetClass="entr" presetSubtype="2" decel="32222" fill="hold" grpId="0" nodeType="withEffect">
                                  <p:stCondLst>
                                    <p:cond delay="160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9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7" dur="900" fill="hold"/>
                                        <p:tgtEl>
                                          <p:spTgt spid="3">
                                            <p:txEl>
                                              <p:pRg st="2" end="2"/>
                                            </p:txEl>
                                          </p:spTgt>
                                        </p:tgtEl>
                                        <p:attrNameLst>
                                          <p:attrName>ppt_y</p:attrName>
                                        </p:attrNameLst>
                                      </p:cBhvr>
                                      <p:tavLst>
                                        <p:tav tm="0">
                                          <p:val>
                                            <p:strVal val="#ppt_y"/>
                                          </p:val>
                                        </p:tav>
                                        <p:tav tm="100000">
                                          <p:val>
                                            <p:strVal val="#ppt_y"/>
                                          </p:val>
                                        </p:tav>
                                      </p:tavLst>
                                    </p:anim>
                                  </p:childTnLst>
                                </p:cTn>
                              </p:par>
                              <p:par>
                                <p:cTn id="28" presetID="2" presetClass="entr" presetSubtype="2" decel="32222" fill="hold" grpId="0" nodeType="withEffect">
                                  <p:stCondLst>
                                    <p:cond delay="170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9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1" dur="900" fill="hold"/>
                                        <p:tgtEl>
                                          <p:spTgt spid="3">
                                            <p:txEl>
                                              <p:pRg st="3" end="3"/>
                                            </p:txEl>
                                          </p:spTgt>
                                        </p:tgtEl>
                                        <p:attrNameLst>
                                          <p:attrName>ppt_y</p:attrName>
                                        </p:attrNameLst>
                                      </p:cBhvr>
                                      <p:tavLst>
                                        <p:tav tm="0">
                                          <p:val>
                                            <p:strVal val="#ppt_y"/>
                                          </p:val>
                                        </p:tav>
                                        <p:tav tm="100000">
                                          <p:val>
                                            <p:strVal val="#ppt_y"/>
                                          </p:val>
                                        </p:tav>
                                      </p:tavLst>
                                    </p:anim>
                                  </p:childTnLst>
                                </p:cTn>
                              </p:par>
                              <p:par>
                                <p:cTn id="32" presetID="2" presetClass="entr" presetSubtype="2" decel="32222" fill="hold" grpId="0" nodeType="withEffect">
                                  <p:stCondLst>
                                    <p:cond delay="180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9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5" dur="900" fill="hold"/>
                                        <p:tgtEl>
                                          <p:spTgt spid="3">
                                            <p:txEl>
                                              <p:pRg st="4" end="4"/>
                                            </p:txEl>
                                          </p:spTgt>
                                        </p:tgtEl>
                                        <p:attrNameLst>
                                          <p:attrName>ppt_y</p:attrName>
                                        </p:attrNameLst>
                                      </p:cBhvr>
                                      <p:tavLst>
                                        <p:tav tm="0">
                                          <p:val>
                                            <p:strVal val="#ppt_y"/>
                                          </p:val>
                                        </p:tav>
                                        <p:tav tm="100000">
                                          <p:val>
                                            <p:strVal val="#ppt_y"/>
                                          </p:val>
                                        </p:tav>
                                      </p:tavLst>
                                    </p:anim>
                                  </p:childTnLst>
                                </p:cTn>
                              </p:par>
                              <p:par>
                                <p:cTn id="36" presetID="31" presetClass="entr" presetSubtype="0" fill="hold" nodeType="withEffect">
                                  <p:stCondLst>
                                    <p:cond delay="2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900" fill="hold"/>
                                        <p:tgtEl>
                                          <p:spTgt spid="11"/>
                                        </p:tgtEl>
                                        <p:attrNameLst>
                                          <p:attrName>ppt_w</p:attrName>
                                        </p:attrNameLst>
                                      </p:cBhvr>
                                      <p:tavLst>
                                        <p:tav tm="0">
                                          <p:val>
                                            <p:fltVal val="0"/>
                                          </p:val>
                                        </p:tav>
                                        <p:tav tm="100000">
                                          <p:val>
                                            <p:strVal val="#ppt_w"/>
                                          </p:val>
                                        </p:tav>
                                      </p:tavLst>
                                    </p:anim>
                                    <p:anim calcmode="lin" valueType="num">
                                      <p:cBhvr>
                                        <p:cTn id="39" dur="900" fill="hold"/>
                                        <p:tgtEl>
                                          <p:spTgt spid="11"/>
                                        </p:tgtEl>
                                        <p:attrNameLst>
                                          <p:attrName>ppt_h</p:attrName>
                                        </p:attrNameLst>
                                      </p:cBhvr>
                                      <p:tavLst>
                                        <p:tav tm="0">
                                          <p:val>
                                            <p:fltVal val="0"/>
                                          </p:val>
                                        </p:tav>
                                        <p:tav tm="100000">
                                          <p:val>
                                            <p:strVal val="#ppt_h"/>
                                          </p:val>
                                        </p:tav>
                                      </p:tavLst>
                                    </p:anim>
                                    <p:anim calcmode="lin" valueType="num">
                                      <p:cBhvr>
                                        <p:cTn id="40" dur="900" fill="hold"/>
                                        <p:tgtEl>
                                          <p:spTgt spid="11"/>
                                        </p:tgtEl>
                                        <p:attrNameLst>
                                          <p:attrName>style.rotation</p:attrName>
                                        </p:attrNameLst>
                                      </p:cBhvr>
                                      <p:tavLst>
                                        <p:tav tm="0">
                                          <p:val>
                                            <p:fltVal val="90"/>
                                          </p:val>
                                        </p:tav>
                                        <p:tav tm="100000">
                                          <p:val>
                                            <p:fltVal val="0"/>
                                          </p:val>
                                        </p:tav>
                                      </p:tavLst>
                                    </p:anim>
                                    <p:animEffect transition="in" filter="fade">
                                      <p:cBhvr>
                                        <p:cTn id="41" dur="9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8"/>
                </p:tgtEl>
              </p:cMediaNode>
            </p:video>
          </p:childTnLst>
        </p:cTn>
      </p:par>
    </p:tnLst>
    <p:bldLst>
      <p:bldP spid="3" grpId="0" uiExpand="1" build="p">
        <p:tmplLst>
          <p:tmpl lvl="1">
            <p:tnLst>
              <p:par>
                <p:cTn presetID="2" presetClass="entr" presetSubtype="2" decel="32222" fill="hold" nodeType="withEffect">
                  <p:stCondLst>
                    <p:cond delay="13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900" fill="hold"/>
                        <p:tgtEl>
                          <p:spTgt spid="3"/>
                        </p:tgtEl>
                        <p:attrNameLst>
                          <p:attrName>ppt_x</p:attrName>
                        </p:attrNameLst>
                      </p:cBhvr>
                      <p:tavLst>
                        <p:tav tm="0">
                          <p:val>
                            <p:strVal val="1+#ppt_w/2"/>
                          </p:val>
                        </p:tav>
                        <p:tav tm="100000">
                          <p:val>
                            <p:strVal val="#ppt_x"/>
                          </p:val>
                        </p:tav>
                      </p:tavLst>
                    </p:anim>
                    <p:anim calcmode="lin" valueType="num">
                      <p:cBhvr additive="base">
                        <p:cTn dur="9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32222" fill="hold" nodeType="withEffect">
                  <p:stCondLst>
                    <p:cond delay="1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900" fill="hold"/>
                        <p:tgtEl>
                          <p:spTgt spid="3"/>
                        </p:tgtEl>
                        <p:attrNameLst>
                          <p:attrName>ppt_x</p:attrName>
                        </p:attrNameLst>
                      </p:cBhvr>
                      <p:tavLst>
                        <p:tav tm="0">
                          <p:val>
                            <p:strVal val="1+#ppt_w/2"/>
                          </p:val>
                        </p:tav>
                        <p:tav tm="100000">
                          <p:val>
                            <p:strVal val="#ppt_x"/>
                          </p:val>
                        </p:tav>
                      </p:tavLst>
                    </p:anim>
                    <p:anim calcmode="lin" valueType="num">
                      <p:cBhvr additive="base">
                        <p:cTn dur="9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32222" fill="hold" nodeType="withEffect">
                  <p:stCondLst>
                    <p:cond delay="16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900" fill="hold"/>
                        <p:tgtEl>
                          <p:spTgt spid="3"/>
                        </p:tgtEl>
                        <p:attrNameLst>
                          <p:attrName>ppt_x</p:attrName>
                        </p:attrNameLst>
                      </p:cBhvr>
                      <p:tavLst>
                        <p:tav tm="0">
                          <p:val>
                            <p:strVal val="1+#ppt_w/2"/>
                          </p:val>
                        </p:tav>
                        <p:tav tm="100000">
                          <p:val>
                            <p:strVal val="#ppt_x"/>
                          </p:val>
                        </p:tav>
                      </p:tavLst>
                    </p:anim>
                    <p:anim calcmode="lin" valueType="num">
                      <p:cBhvr additive="base">
                        <p:cTn dur="9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32222" fill="hold" nodeType="withEffect">
                  <p:stCondLst>
                    <p:cond delay="1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900" fill="hold"/>
                        <p:tgtEl>
                          <p:spTgt spid="3"/>
                        </p:tgtEl>
                        <p:attrNameLst>
                          <p:attrName>ppt_x</p:attrName>
                        </p:attrNameLst>
                      </p:cBhvr>
                      <p:tavLst>
                        <p:tav tm="0">
                          <p:val>
                            <p:strVal val="1+#ppt_w/2"/>
                          </p:val>
                        </p:tav>
                        <p:tav tm="100000">
                          <p:val>
                            <p:strVal val="#ppt_x"/>
                          </p:val>
                        </p:tav>
                      </p:tavLst>
                    </p:anim>
                    <p:anim calcmode="lin" valueType="num">
                      <p:cBhvr additive="base">
                        <p:cTn dur="9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32222" fill="hold" nodeType="withEffect">
                  <p:stCondLst>
                    <p:cond delay="18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900" fill="hold"/>
                        <p:tgtEl>
                          <p:spTgt spid="3"/>
                        </p:tgtEl>
                        <p:attrNameLst>
                          <p:attrName>ppt_x</p:attrName>
                        </p:attrNameLst>
                      </p:cBhvr>
                      <p:tavLst>
                        <p:tav tm="0">
                          <p:val>
                            <p:strVal val="1+#ppt_w/2"/>
                          </p:val>
                        </p:tav>
                        <p:tav tm="100000">
                          <p:val>
                            <p:strVal val="#ppt_x"/>
                          </p:val>
                        </p:tav>
                      </p:tavLst>
                    </p:anim>
                    <p:anim calcmode="lin" valueType="num">
                      <p:cBhvr additive="base">
                        <p:cTn dur="9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tatic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200" y="914401"/>
            <a:ext cx="10160000" cy="5135563"/>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6267E1-EE05-447D-A45C-D38AE0A4B69F}" type="datetime1">
              <a:rPr lang="en-US" smtClean="0"/>
              <a:t>6/11/2020</a:t>
            </a:fld>
            <a:endParaRPr lang="en-US"/>
          </a:p>
        </p:txBody>
      </p:sp>
      <p:sp>
        <p:nvSpPr>
          <p:cNvPr id="5" name="Footer Placeholder 4"/>
          <p:cNvSpPr>
            <a:spLocks noGrp="1"/>
          </p:cNvSpPr>
          <p:nvPr>
            <p:ph type="ftr" sz="quarter" idx="11"/>
          </p:nvPr>
        </p:nvSpPr>
        <p:spPr/>
        <p:txBody>
          <a:bodyPr/>
          <a:lstStyle/>
          <a:p>
            <a:r>
              <a:rPr lang="en-US"/>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t>‹Nº›</a:t>
            </a:fld>
            <a:endParaRPr lang="en-US"/>
          </a:p>
        </p:txBody>
      </p:sp>
      <p:sp>
        <p:nvSpPr>
          <p:cNvPr id="2" name="Title 1"/>
          <p:cNvSpPr>
            <a:spLocks noGrp="1"/>
          </p:cNvSpPr>
          <p:nvPr>
            <p:ph type="title"/>
          </p:nvPr>
        </p:nvSpPr>
        <p:spPr>
          <a:xfrm>
            <a:off x="1524000" y="228600"/>
            <a:ext cx="10160000" cy="715962"/>
          </a:xfrm>
        </p:spPr>
        <p:txBody>
          <a:bodyPr>
            <a:normAutofit/>
          </a:bodyPr>
          <a:lstStyle>
            <a:lvl1pPr algn="l">
              <a:defRPr sz="3600">
                <a:solidFill>
                  <a:schemeClr val="accent4">
                    <a:lumMod val="20000"/>
                    <a:lumOff val="80000"/>
                  </a:schemeClr>
                </a:solidFill>
              </a:defRPr>
            </a:lvl1pPr>
          </a:lstStyle>
          <a:p>
            <a:r>
              <a:rPr lang="en-US" dirty="0"/>
              <a:t>Click to edit Master title style</a:t>
            </a:r>
          </a:p>
        </p:txBody>
      </p:sp>
    </p:spTree>
    <p:extLst>
      <p:ext uri="{BB962C8B-B14F-4D97-AF65-F5344CB8AC3E}">
        <p14:creationId xmlns:p14="http://schemas.microsoft.com/office/powerpoint/2010/main" val="69634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4286"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1+#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34286"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34286" fill="hold" grpId="0" nodeType="withEffect">
                                  <p:stCondLst>
                                    <p:cond delay="6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decel="34286" fill="hold" grpId="0" nodeType="withEffect">
                                  <p:stCondLst>
                                    <p:cond delay="7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decel="34286" fill="hold" grpId="0" nodeType="withEffect">
                                  <p:stCondLst>
                                    <p:cond delay="80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2" decel="34286" fill="hold" grpId="0" nodeType="withEffect">
                                  <p:stCondLst>
                                    <p:cond delay="9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2" presetClass="entr" presetSubtype="2" decel="34286"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34286" fill="hold" nodeType="withEffect">
                  <p:stCondLst>
                    <p:cond delay="6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34286"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34286"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34286" fill="hold" nodeType="withEffect">
                  <p:stCondLst>
                    <p:cond delay="9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1+#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600" y="17526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117600" y="252414"/>
            <a:ext cx="10363200" cy="1500187"/>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76B0D0E-9CFD-4115-B0AB-1DCFDCBD10FB}" type="datetime1">
              <a:rPr lang="en-US" smtClean="0"/>
              <a:t>6/11/2020</a:t>
            </a:fld>
            <a:endParaRPr lang="en-US"/>
          </a:p>
        </p:txBody>
      </p:sp>
      <p:sp>
        <p:nvSpPr>
          <p:cNvPr id="5" name="Footer Placeholder 4"/>
          <p:cNvSpPr>
            <a:spLocks noGrp="1"/>
          </p:cNvSpPr>
          <p:nvPr>
            <p:ph type="ftr" sz="quarter" idx="11"/>
          </p:nvPr>
        </p:nvSpPr>
        <p:spPr/>
        <p:txBody>
          <a:bodyPr/>
          <a:lstStyle/>
          <a:p>
            <a:r>
              <a:rPr lang="en-US"/>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1690548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143002"/>
            <a:ext cx="4775200" cy="4983163"/>
          </a:xfrm>
        </p:spPr>
        <p:txBody>
          <a:bodyPr>
            <a:normAutofit/>
          </a:bodyPr>
          <a:lstStyle>
            <a:lvl1pPr>
              <a:defRPr sz="2000">
                <a:solidFill>
                  <a:schemeClr val="accent4">
                    <a:lumMod val="50000"/>
                  </a:schemeClr>
                </a:solidFill>
              </a:defRPr>
            </a:lvl1pPr>
            <a:lvl2pPr>
              <a:defRPr sz="2000">
                <a:solidFill>
                  <a:schemeClr val="accent4">
                    <a:lumMod val="50000"/>
                  </a:schemeClr>
                </a:solidFill>
              </a:defRPr>
            </a:lvl2pPr>
            <a:lvl3pPr>
              <a:defRPr sz="2000">
                <a:solidFill>
                  <a:schemeClr val="accent4">
                    <a:lumMod val="50000"/>
                  </a:schemeClr>
                </a:solidFill>
              </a:defRPr>
            </a:lvl3pPr>
            <a:lvl4pPr>
              <a:defRPr sz="2000">
                <a:solidFill>
                  <a:schemeClr val="accent4">
                    <a:lumMod val="50000"/>
                  </a:schemeClr>
                </a:solidFill>
              </a:defRPr>
            </a:lvl4pPr>
            <a:lvl5pPr>
              <a:defRPr sz="2000">
                <a:solidFill>
                  <a:schemeClr val="accent4">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143002"/>
            <a:ext cx="4775200" cy="49831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CC09EF2-5E29-4769-A060-B019910F893F}" type="datetime1">
              <a:rPr lang="en-US" smtClean="0"/>
              <a:t>6/11/2020</a:t>
            </a:fld>
            <a:endParaRPr lang="en-US"/>
          </a:p>
        </p:txBody>
      </p:sp>
      <p:sp>
        <p:nvSpPr>
          <p:cNvPr id="6" name="Footer Placeholder 5"/>
          <p:cNvSpPr>
            <a:spLocks noGrp="1"/>
          </p:cNvSpPr>
          <p:nvPr>
            <p:ph type="ftr" sz="quarter" idx="11"/>
          </p:nvPr>
        </p:nvSpPr>
        <p:spPr/>
        <p:txBody>
          <a:bodyPr/>
          <a:lstStyle/>
          <a:p>
            <a:r>
              <a:rPr lang="en-US"/>
              <a:t>Copyright 2010</a:t>
            </a:r>
          </a:p>
        </p:txBody>
      </p:sp>
      <p:sp>
        <p:nvSpPr>
          <p:cNvPr id="7" name="Slide Number Placeholder 6"/>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89539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16001" y="76200"/>
            <a:ext cx="10160000" cy="71596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020234" y="990600"/>
            <a:ext cx="4872567" cy="639762"/>
          </a:xfrm>
        </p:spPr>
        <p:txBody>
          <a:bodyPr anchor="b">
            <a:norm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16001" y="1951039"/>
            <a:ext cx="4872567" cy="4525963"/>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03434" y="990600"/>
            <a:ext cx="4872568" cy="639762"/>
          </a:xfrm>
        </p:spPr>
        <p:txBody>
          <a:bodyPr anchor="b">
            <a:noAutofit/>
          </a:bodyPr>
          <a:lstStyle>
            <a:lvl1pPr marL="0" indent="0">
              <a:buNone/>
              <a:defRPr sz="2000" b="1">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99201" y="1951039"/>
            <a:ext cx="4872568" cy="4525963"/>
          </a:xfrm>
        </p:spPr>
        <p:txBody>
          <a:bodyPr>
            <a:normAutofit/>
          </a:bodyPr>
          <a:lstStyle>
            <a:lvl1pPr>
              <a:defRPr sz="1800">
                <a:solidFill>
                  <a:schemeClr val="bg2">
                    <a:lumMod val="50000"/>
                  </a:schemeClr>
                </a:solidFill>
              </a:defRPr>
            </a:lvl1pPr>
            <a:lvl2pPr>
              <a:defRPr sz="1800">
                <a:solidFill>
                  <a:schemeClr val="bg2">
                    <a:lumMod val="50000"/>
                  </a:schemeClr>
                </a:solidFill>
              </a:defRPr>
            </a:lvl2pPr>
            <a:lvl3pPr>
              <a:defRPr sz="1800">
                <a:solidFill>
                  <a:schemeClr val="bg2">
                    <a:lumMod val="50000"/>
                  </a:schemeClr>
                </a:solidFill>
              </a:defRPr>
            </a:lvl3pPr>
            <a:lvl4pPr>
              <a:defRPr sz="1800">
                <a:solidFill>
                  <a:schemeClr val="bg2">
                    <a:lumMod val="50000"/>
                  </a:schemeClr>
                </a:solidFill>
              </a:defRPr>
            </a:lvl4pPr>
            <a:lvl5pPr>
              <a:defRPr sz="1800">
                <a:solidFill>
                  <a:schemeClr val="bg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FB38279-0ADA-485D-AE0E-2787154B3523}" type="datetime1">
              <a:rPr lang="en-US" smtClean="0"/>
              <a:t>6/11/2020</a:t>
            </a:fld>
            <a:endParaRPr lang="en-US"/>
          </a:p>
        </p:txBody>
      </p:sp>
      <p:sp>
        <p:nvSpPr>
          <p:cNvPr id="8" name="Footer Placeholder 7"/>
          <p:cNvSpPr>
            <a:spLocks noGrp="1"/>
          </p:cNvSpPr>
          <p:nvPr>
            <p:ph type="ftr" sz="quarter" idx="11"/>
          </p:nvPr>
        </p:nvSpPr>
        <p:spPr/>
        <p:txBody>
          <a:bodyPr/>
          <a:lstStyle/>
          <a:p>
            <a:r>
              <a:rPr lang="en-US"/>
              <a:t>Copyright 2010</a:t>
            </a:r>
          </a:p>
        </p:txBody>
      </p:sp>
      <p:sp>
        <p:nvSpPr>
          <p:cNvPr id="9" name="Slide Number Placeholder 8"/>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155831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Marcador de fecha 3"/>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760658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DD68DD-14AD-4824-9EBB-425788E5D288}" type="datetime1">
              <a:rPr lang="en-US" smtClean="0"/>
              <a:t>6/11/2020</a:t>
            </a:fld>
            <a:endParaRPr lang="en-US"/>
          </a:p>
        </p:txBody>
      </p:sp>
      <p:sp>
        <p:nvSpPr>
          <p:cNvPr id="4" name="Footer Placeholder 3"/>
          <p:cNvSpPr>
            <a:spLocks noGrp="1"/>
          </p:cNvSpPr>
          <p:nvPr>
            <p:ph type="ftr" sz="quarter" idx="11"/>
          </p:nvPr>
        </p:nvSpPr>
        <p:spPr/>
        <p:txBody>
          <a:bodyPr/>
          <a:lstStyle/>
          <a:p>
            <a:r>
              <a:rPr lang="en-US"/>
              <a:t>Copyright 2010</a:t>
            </a:r>
          </a:p>
        </p:txBody>
      </p:sp>
      <p:sp>
        <p:nvSpPr>
          <p:cNvPr id="5" name="Slide Number Placeholder 4"/>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1812291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E3900-48A5-4639-B6B8-E4F0501E752E}" type="datetime1">
              <a:rPr lang="en-US" smtClean="0"/>
              <a:t>6/11/2020</a:t>
            </a:fld>
            <a:endParaRPr lang="en-US"/>
          </a:p>
        </p:txBody>
      </p:sp>
      <p:sp>
        <p:nvSpPr>
          <p:cNvPr id="3" name="Footer Placeholder 2"/>
          <p:cNvSpPr>
            <a:spLocks noGrp="1"/>
          </p:cNvSpPr>
          <p:nvPr>
            <p:ph type="ftr" sz="quarter" idx="11"/>
          </p:nvPr>
        </p:nvSpPr>
        <p:spPr/>
        <p:txBody>
          <a:bodyPr/>
          <a:lstStyle/>
          <a:p>
            <a:r>
              <a:rPr lang="en-US"/>
              <a:t>Copyright 2010</a:t>
            </a:r>
          </a:p>
        </p:txBody>
      </p:sp>
      <p:sp>
        <p:nvSpPr>
          <p:cNvPr id="4" name="Slide Number Placeholder 3"/>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1838475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0917" y="242887"/>
            <a:ext cx="4011084" cy="1162050"/>
          </a:xfrm>
        </p:spPr>
        <p:txBody>
          <a:bodyPr anchor="b"/>
          <a:lstStyle>
            <a:lvl1pPr algn="l">
              <a:defRPr sz="2000" b="1">
                <a:ln w="6350">
                  <a:solidFill>
                    <a:schemeClr val="bg1"/>
                  </a:solidFill>
                  <a:prstDash val="solid"/>
                </a:ln>
                <a:solidFill>
                  <a:schemeClr val="accent4">
                    <a:lumMod val="75000"/>
                  </a:schemeClr>
                </a:solidFill>
              </a:defRPr>
            </a:lvl1pPr>
          </a:lstStyle>
          <a:p>
            <a:r>
              <a:rPr lang="en-US" dirty="0"/>
              <a:t>Click to edit Master title style</a:t>
            </a:r>
          </a:p>
        </p:txBody>
      </p:sp>
      <p:sp>
        <p:nvSpPr>
          <p:cNvPr id="3" name="Content Placeholder 2"/>
          <p:cNvSpPr>
            <a:spLocks noGrp="1"/>
          </p:cNvSpPr>
          <p:nvPr>
            <p:ph idx="1"/>
          </p:nvPr>
        </p:nvSpPr>
        <p:spPr>
          <a:xfrm>
            <a:off x="1320800" y="457202"/>
            <a:ext cx="6815667" cy="5853113"/>
          </a:xfrm>
        </p:spPr>
        <p:txBody>
          <a:bodyPr>
            <a:normAutofit/>
          </a:bodyPr>
          <a:lstStyle>
            <a:lvl1pPr>
              <a:defRPr sz="2000">
                <a:solidFill>
                  <a:schemeClr val="accent4">
                    <a:lumMod val="50000"/>
                  </a:schemeClr>
                </a:solidFill>
              </a:defRPr>
            </a:lvl1pPr>
            <a:lvl2pPr>
              <a:defRPr sz="2000">
                <a:solidFill>
                  <a:schemeClr val="accent4">
                    <a:lumMod val="50000"/>
                  </a:schemeClr>
                </a:solidFill>
              </a:defRPr>
            </a:lvl2pPr>
            <a:lvl3pPr>
              <a:defRPr sz="2000">
                <a:solidFill>
                  <a:schemeClr val="accent4">
                    <a:lumMod val="50000"/>
                  </a:schemeClr>
                </a:solidFill>
              </a:defRPr>
            </a:lvl3pPr>
            <a:lvl4pPr>
              <a:defRPr sz="2000">
                <a:solidFill>
                  <a:schemeClr val="accent4">
                    <a:lumMod val="50000"/>
                  </a:schemeClr>
                </a:solidFill>
              </a:defRPr>
            </a:lvl4pPr>
            <a:lvl5pPr>
              <a:defRPr sz="2000">
                <a:solidFill>
                  <a:schemeClr val="accent4">
                    <a:lumMod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180917" y="1404939"/>
            <a:ext cx="4011084" cy="4691063"/>
          </a:xfrm>
        </p:spPr>
        <p:txBody>
          <a:bodyPr/>
          <a:lstStyle>
            <a:lvl1pPr marL="0" indent="0">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2D438D-AE6A-4474-A663-B4C9F5E53C36}" type="datetime1">
              <a:rPr lang="en-US" smtClean="0"/>
              <a:t>6/11/2020</a:t>
            </a:fld>
            <a:endParaRPr lang="en-US"/>
          </a:p>
        </p:txBody>
      </p:sp>
      <p:sp>
        <p:nvSpPr>
          <p:cNvPr id="6" name="Footer Placeholder 5"/>
          <p:cNvSpPr>
            <a:spLocks noGrp="1"/>
          </p:cNvSpPr>
          <p:nvPr>
            <p:ph type="ftr" sz="quarter" idx="11"/>
          </p:nvPr>
        </p:nvSpPr>
        <p:spPr/>
        <p:txBody>
          <a:bodyPr/>
          <a:lstStyle/>
          <a:p>
            <a:r>
              <a:rPr lang="en-US"/>
              <a:t>Copyright 2010</a:t>
            </a:r>
          </a:p>
        </p:txBody>
      </p:sp>
      <p:sp>
        <p:nvSpPr>
          <p:cNvPr id="7" name="Slide Number Placeholder 6"/>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3252199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7600" y="914400"/>
            <a:ext cx="3048000" cy="1143000"/>
          </a:xfrm>
        </p:spPr>
        <p:txBody>
          <a:bodyPr anchor="b"/>
          <a:lstStyle>
            <a:lvl1pPr algn="r">
              <a:defRPr sz="2000" b="1">
                <a:solidFill>
                  <a:schemeClr val="accent2">
                    <a:lumMod val="60000"/>
                    <a:lumOff val="40000"/>
                  </a:schemeClr>
                </a:solidFill>
              </a:defRPr>
            </a:lvl1pPr>
          </a:lstStyle>
          <a:p>
            <a:r>
              <a:rPr lang="en-US" dirty="0"/>
              <a:t>Click to edit Master title style</a:t>
            </a:r>
          </a:p>
        </p:txBody>
      </p:sp>
      <p:sp>
        <p:nvSpPr>
          <p:cNvPr id="3" name="Picture Placeholder 2"/>
          <p:cNvSpPr>
            <a:spLocks noGrp="1"/>
          </p:cNvSpPr>
          <p:nvPr>
            <p:ph type="pic" idx="1"/>
          </p:nvPr>
        </p:nvSpPr>
        <p:spPr>
          <a:xfrm>
            <a:off x="203201" y="1143000"/>
            <a:ext cx="7857087"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737600" y="2057400"/>
            <a:ext cx="3048000" cy="16002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830C6B-242E-4D1B-91A1-CC99DE204D52}" type="datetime1">
              <a:rPr lang="en-US" smtClean="0"/>
              <a:t>6/11/2020</a:t>
            </a:fld>
            <a:endParaRPr lang="en-US"/>
          </a:p>
        </p:txBody>
      </p:sp>
      <p:sp>
        <p:nvSpPr>
          <p:cNvPr id="6" name="Footer Placeholder 5"/>
          <p:cNvSpPr>
            <a:spLocks noGrp="1"/>
          </p:cNvSpPr>
          <p:nvPr>
            <p:ph type="ftr" sz="quarter" idx="11"/>
          </p:nvPr>
        </p:nvSpPr>
        <p:spPr/>
        <p:txBody>
          <a:bodyPr/>
          <a:lstStyle/>
          <a:p>
            <a:r>
              <a:rPr lang="en-US"/>
              <a:t>Copyright 2010</a:t>
            </a:r>
          </a:p>
        </p:txBody>
      </p:sp>
      <p:sp>
        <p:nvSpPr>
          <p:cNvPr id="7" name="Slide Number Placeholder 6"/>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141708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EFB00-253A-4023-8199-636D46268FF2}" type="datetime1">
              <a:rPr lang="en-US" smtClean="0"/>
              <a:t>6/11/2020</a:t>
            </a:fld>
            <a:endParaRPr lang="en-US"/>
          </a:p>
        </p:txBody>
      </p:sp>
      <p:sp>
        <p:nvSpPr>
          <p:cNvPr id="5" name="Footer Placeholder 4"/>
          <p:cNvSpPr>
            <a:spLocks noGrp="1"/>
          </p:cNvSpPr>
          <p:nvPr>
            <p:ph type="ftr" sz="quarter" idx="11"/>
          </p:nvPr>
        </p:nvSpPr>
        <p:spPr/>
        <p:txBody>
          <a:bodyPr/>
          <a:lstStyle/>
          <a:p>
            <a:r>
              <a:rPr lang="en-US"/>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28160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C178E-BC1B-44EB-9A78-5C42726589F6}" type="datetime1">
              <a:rPr lang="en-US" smtClean="0"/>
              <a:t>6/11/2020</a:t>
            </a:fld>
            <a:endParaRPr lang="en-US"/>
          </a:p>
        </p:txBody>
      </p:sp>
      <p:sp>
        <p:nvSpPr>
          <p:cNvPr id="5" name="Footer Placeholder 4"/>
          <p:cNvSpPr>
            <a:spLocks noGrp="1"/>
          </p:cNvSpPr>
          <p:nvPr>
            <p:ph type="ftr" sz="quarter" idx="11"/>
          </p:nvPr>
        </p:nvSpPr>
        <p:spPr/>
        <p:txBody>
          <a:bodyPr/>
          <a:lstStyle/>
          <a:p>
            <a:r>
              <a:rPr lang="en-US"/>
              <a:t>Copyright 2010</a:t>
            </a:r>
          </a:p>
        </p:txBody>
      </p:sp>
      <p:sp>
        <p:nvSpPr>
          <p:cNvPr id="6" name="Slide Number Placeholder 5"/>
          <p:cNvSpPr>
            <a:spLocks noGrp="1"/>
          </p:cNvSpPr>
          <p:nvPr>
            <p:ph type="sldNum" sz="quarter" idx="12"/>
          </p:nvPr>
        </p:nvSpPr>
        <p:spPr/>
        <p:txBody>
          <a:bodyPr/>
          <a:lstStyle/>
          <a:p>
            <a:fld id="{7D3D4356-750F-43A5-86F1-332F9B8C8A9C}" type="slidenum">
              <a:rPr lang="en-US" smtClean="0"/>
              <a:t>‹Nº›</a:t>
            </a:fld>
            <a:endParaRPr lang="en-US"/>
          </a:p>
        </p:txBody>
      </p:sp>
    </p:spTree>
    <p:extLst>
      <p:ext uri="{BB962C8B-B14F-4D97-AF65-F5344CB8AC3E}">
        <p14:creationId xmlns:p14="http://schemas.microsoft.com/office/powerpoint/2010/main" val="982087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28801" y="1371601"/>
            <a:ext cx="4673600" cy="3810000"/>
          </a:xfrm>
        </p:spPr>
        <p:txBody>
          <a:bodyPr>
            <a:normAutofit/>
          </a:bodyPr>
          <a:lstStyle>
            <a:lvl1pPr marL="0" indent="0">
              <a:buFontTx/>
              <a:buNone/>
              <a:defRPr sz="1200" b="0">
                <a:solidFill>
                  <a:schemeClr val="tx1">
                    <a:lumMod val="95000"/>
                    <a:lumOff val="5000"/>
                  </a:schemeClr>
                </a:solidFill>
              </a:defRPr>
            </a:lvl1pPr>
            <a:lvl2pPr marL="1828800" indent="-1828800">
              <a:buFontTx/>
              <a:buNone/>
              <a:defRPr sz="1200">
                <a:solidFill>
                  <a:schemeClr val="tx1">
                    <a:lumMod val="95000"/>
                    <a:lumOff val="5000"/>
                  </a:schemeClr>
                </a:solidFill>
              </a:defRPr>
            </a:lvl2pPr>
            <a:lvl3pPr marL="1828800" indent="-1828800">
              <a:buFontTx/>
              <a:buNone/>
              <a:defRPr sz="1200">
                <a:solidFill>
                  <a:schemeClr val="tx1">
                    <a:lumMod val="95000"/>
                    <a:lumOff val="5000"/>
                  </a:schemeClr>
                </a:solidFill>
              </a:defRPr>
            </a:lvl3pPr>
            <a:lvl4pPr marL="1828800" indent="-1828800">
              <a:buFontTx/>
              <a:buNone/>
              <a:defRPr sz="1200">
                <a:solidFill>
                  <a:schemeClr val="tx1">
                    <a:lumMod val="95000"/>
                    <a:lumOff val="5000"/>
                  </a:schemeClr>
                </a:solidFill>
              </a:defRPr>
            </a:lvl4pPr>
            <a:lvl5pPr marL="1828800" indent="-1828800">
              <a:buFontTx/>
              <a:buNone/>
              <a:defRPr sz="12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15200" y="1371601"/>
            <a:ext cx="4572000" cy="3810000"/>
          </a:xfrm>
        </p:spPr>
        <p:txBody>
          <a:bodyPr>
            <a:normAutofit/>
          </a:bodyPr>
          <a:lstStyle>
            <a:lvl1pPr marL="0" indent="0">
              <a:buFontTx/>
              <a:buNone/>
              <a:defRPr sz="1200" b="0">
                <a:solidFill>
                  <a:schemeClr val="tx1">
                    <a:lumMod val="95000"/>
                    <a:lumOff val="5000"/>
                  </a:schemeClr>
                </a:solidFill>
              </a:defRPr>
            </a:lvl1pPr>
            <a:lvl2pPr marL="0" indent="0">
              <a:buFontTx/>
              <a:buNone/>
              <a:defRPr sz="1200">
                <a:solidFill>
                  <a:schemeClr val="tx1">
                    <a:lumMod val="95000"/>
                    <a:lumOff val="5000"/>
                  </a:schemeClr>
                </a:solidFill>
              </a:defRPr>
            </a:lvl2pPr>
            <a:lvl3pPr marL="0" indent="0">
              <a:buFontTx/>
              <a:buNone/>
              <a:defRPr sz="1200">
                <a:solidFill>
                  <a:schemeClr val="tx1">
                    <a:lumMod val="95000"/>
                    <a:lumOff val="5000"/>
                  </a:schemeClr>
                </a:solidFill>
              </a:defRPr>
            </a:lvl3pPr>
            <a:lvl4pPr marL="0" indent="0">
              <a:buFontTx/>
              <a:buNone/>
              <a:defRPr sz="1200">
                <a:solidFill>
                  <a:schemeClr val="tx1">
                    <a:lumMod val="95000"/>
                    <a:lumOff val="5000"/>
                  </a:schemeClr>
                </a:solidFill>
              </a:defRPr>
            </a:lvl4pPr>
            <a:lvl5pPr marL="0" indent="0">
              <a:buFontTx/>
              <a:buNone/>
              <a:defRPr sz="1200">
                <a:solidFill>
                  <a:schemeClr val="tx1">
                    <a:lumMod val="95000"/>
                    <a:lumOff val="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0" name="Footer Placeholder 9"/>
          <p:cNvSpPr>
            <a:spLocks noGrp="1"/>
          </p:cNvSpPr>
          <p:nvPr>
            <p:ph type="ftr" sz="quarter" idx="15"/>
          </p:nvPr>
        </p:nvSpPr>
        <p:spPr/>
        <p:txBody>
          <a:bodyPr/>
          <a:lstStyle/>
          <a:p>
            <a:r>
              <a:rPr lang="en-US"/>
              <a:t>Copyright 2010</a:t>
            </a:r>
            <a:endParaRPr lang="en-US" dirty="0"/>
          </a:p>
        </p:txBody>
      </p:sp>
      <p:sp>
        <p:nvSpPr>
          <p:cNvPr id="12" name="Title 11"/>
          <p:cNvSpPr>
            <a:spLocks noGrp="1"/>
          </p:cNvSpPr>
          <p:nvPr>
            <p:ph type="title"/>
          </p:nvPr>
        </p:nvSpPr>
        <p:spPr>
          <a:xfrm>
            <a:off x="2032000" y="457200"/>
            <a:ext cx="10160000" cy="715962"/>
          </a:xfrm>
        </p:spPr>
        <p:txBody>
          <a:bodyPr/>
          <a:lstStyle/>
          <a:p>
            <a:r>
              <a:rPr lang="en-US" dirty="0"/>
              <a:t>Click to edit Master title style</a:t>
            </a:r>
          </a:p>
        </p:txBody>
      </p:sp>
    </p:spTree>
    <p:extLst>
      <p:ext uri="{BB962C8B-B14F-4D97-AF65-F5344CB8AC3E}">
        <p14:creationId xmlns:p14="http://schemas.microsoft.com/office/powerpoint/2010/main" val="2609479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Content Placeholder 2"/>
          <p:cNvSpPr>
            <a:spLocks noGrp="1"/>
          </p:cNvSpPr>
          <p:nvPr>
            <p:ph sz="half" idx="1"/>
          </p:nvPr>
        </p:nvSpPr>
        <p:spPr>
          <a:xfrm>
            <a:off x="1117600" y="3581403"/>
            <a:ext cx="3657601" cy="2666999"/>
          </a:xfrm>
        </p:spPr>
        <p:txBody>
          <a:bodyPr lIns="274320" tIns="0" rIns="182880">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4826000" y="3581403"/>
            <a:ext cx="3657601" cy="2666999"/>
          </a:xfrm>
        </p:spPr>
        <p:txBody>
          <a:bodyPr lIns="274320" tIns="0" rIns="182880">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8534399" y="3581403"/>
            <a:ext cx="3657601" cy="2666999"/>
          </a:xfrm>
        </p:spPr>
        <p:txBody>
          <a:bodyPr lIns="274320" tIns="0" rIns="182880">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507999" y="1371600"/>
            <a:ext cx="3657601" cy="1905000"/>
          </a:xfrm>
        </p:spPr>
        <p:txBody>
          <a:bodyPr>
            <a:no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4267200" y="1371600"/>
            <a:ext cx="3556000"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7924800" y="1371600"/>
            <a:ext cx="3657601" cy="1905000"/>
          </a:xfrm>
        </p:spPr>
        <p:txBody>
          <a:bodyPr>
            <a:normAutofit/>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9" name="Title 18"/>
          <p:cNvSpPr>
            <a:spLocks noGrp="1"/>
          </p:cNvSpPr>
          <p:nvPr>
            <p:ph type="title"/>
          </p:nvPr>
        </p:nvSpPr>
        <p:spPr>
          <a:xfrm>
            <a:off x="1524000" y="198438"/>
            <a:ext cx="10160000" cy="715962"/>
          </a:xfrm>
        </p:spPr>
        <p:txBody>
          <a:bodyPr/>
          <a:lstStyle/>
          <a:p>
            <a:r>
              <a:rPr lang="en-US" dirty="0"/>
              <a:t>Click to edit Master title style</a:t>
            </a:r>
          </a:p>
        </p:txBody>
      </p:sp>
    </p:spTree>
    <p:extLst>
      <p:ext uri="{BB962C8B-B14F-4D97-AF65-F5344CB8AC3E}">
        <p14:creationId xmlns:p14="http://schemas.microsoft.com/office/powerpoint/2010/main" val="3026970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5" name="Content Placeholder 2"/>
          <p:cNvSpPr>
            <a:spLocks noGrp="1"/>
          </p:cNvSpPr>
          <p:nvPr>
            <p:ph sz="half" idx="1"/>
          </p:nvPr>
        </p:nvSpPr>
        <p:spPr>
          <a:xfrm>
            <a:off x="1356852" y="1143000"/>
            <a:ext cx="4572000" cy="18288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6096001" y="1219202"/>
            <a:ext cx="5080000" cy="2057399"/>
          </a:xfrm>
        </p:spPr>
        <p:txBody>
          <a:bodyPr>
            <a:normAutofit/>
          </a:bodyPr>
          <a:lstStyle>
            <a:lvl1pPr marL="0" indent="0" algn="l">
              <a:buFontTx/>
              <a:buNone/>
              <a:defRPr sz="1400" b="1">
                <a:solidFill>
                  <a:schemeClr val="accent4">
                    <a:lumMod val="50000"/>
                  </a:schemeClr>
                </a:solidFill>
              </a:defRPr>
            </a:lvl1pPr>
            <a:lvl2pPr marL="0" indent="0" algn="l">
              <a:buFontTx/>
              <a:buNone/>
              <a:defRPr sz="1200">
                <a:solidFill>
                  <a:schemeClr val="accent4">
                    <a:lumMod val="50000"/>
                  </a:schemeClr>
                </a:solidFill>
              </a:defRPr>
            </a:lvl2pPr>
            <a:lvl3pPr marL="0" indent="0" algn="l">
              <a:buFontTx/>
              <a:buNone/>
              <a:defRPr sz="1200">
                <a:solidFill>
                  <a:schemeClr val="accent4">
                    <a:lumMod val="50000"/>
                  </a:schemeClr>
                </a:solidFill>
              </a:defRPr>
            </a:lvl3pPr>
            <a:lvl4pPr marL="0" indent="0" algn="l">
              <a:buFontTx/>
              <a:buNone/>
              <a:defRPr sz="1200">
                <a:solidFill>
                  <a:schemeClr val="accent4">
                    <a:lumMod val="50000"/>
                  </a:schemeClr>
                </a:solidFill>
              </a:defRPr>
            </a:lvl4pPr>
            <a:lvl5pPr marL="0" indent="0" algn="l">
              <a:buFontTx/>
              <a:buNone/>
              <a:defRPr sz="1200">
                <a:solidFill>
                  <a:schemeClr val="accent4">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9" name="Content Placeholder 2"/>
          <p:cNvSpPr>
            <a:spLocks noGrp="1"/>
          </p:cNvSpPr>
          <p:nvPr>
            <p:ph sz="half" idx="14"/>
          </p:nvPr>
        </p:nvSpPr>
        <p:spPr>
          <a:xfrm>
            <a:off x="6371304" y="3505200"/>
            <a:ext cx="4572000" cy="1981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1320800" y="2895600"/>
            <a:ext cx="4572000" cy="3048000"/>
          </a:xfrm>
        </p:spPr>
        <p:txBody>
          <a:bodyPr>
            <a:normAutofit/>
          </a:bodyPr>
          <a:lstStyle>
            <a:lvl1pPr marL="0" indent="0">
              <a:buFontTx/>
              <a:buNone/>
              <a:defRPr sz="1400" b="1">
                <a:solidFill>
                  <a:schemeClr val="accent4">
                    <a:lumMod val="50000"/>
                  </a:schemeClr>
                </a:solidFill>
              </a:defRPr>
            </a:lvl1pPr>
            <a:lvl2pPr marL="0" indent="0">
              <a:buFontTx/>
              <a:buNone/>
              <a:defRPr sz="1200">
                <a:solidFill>
                  <a:schemeClr val="accent4">
                    <a:lumMod val="50000"/>
                  </a:schemeClr>
                </a:solidFill>
              </a:defRPr>
            </a:lvl2pPr>
            <a:lvl3pPr marL="0" indent="0">
              <a:buFontTx/>
              <a:buNone/>
              <a:defRPr sz="1200">
                <a:solidFill>
                  <a:schemeClr val="accent4">
                    <a:lumMod val="50000"/>
                  </a:schemeClr>
                </a:solidFill>
              </a:defRPr>
            </a:lvl3pPr>
            <a:lvl4pPr marL="0" indent="0">
              <a:buFontTx/>
              <a:buNone/>
              <a:defRPr sz="1200">
                <a:solidFill>
                  <a:schemeClr val="accent4">
                    <a:lumMod val="50000"/>
                  </a:schemeClr>
                </a:solidFill>
              </a:defRPr>
            </a:lvl4pPr>
            <a:lvl5pPr marL="0" indent="0">
              <a:buFontTx/>
              <a:buNone/>
              <a:defRPr sz="1200">
                <a:solidFill>
                  <a:schemeClr val="accent4">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11" name="Title 10"/>
          <p:cNvSpPr>
            <a:spLocks noGrp="1"/>
          </p:cNvSpPr>
          <p:nvPr>
            <p:ph type="title"/>
          </p:nvPr>
        </p:nvSpPr>
        <p:spPr>
          <a:xfrm>
            <a:off x="101600" y="579438"/>
            <a:ext cx="10160000" cy="715962"/>
          </a:xfrm>
        </p:spPr>
        <p:txBody>
          <a:bodyPr/>
          <a:lstStyle/>
          <a:p>
            <a:r>
              <a:rPr lang="en-US" dirty="0"/>
              <a:t>Click to edit Master title style</a:t>
            </a:r>
          </a:p>
        </p:txBody>
      </p:sp>
    </p:spTree>
    <p:extLst>
      <p:ext uri="{BB962C8B-B14F-4D97-AF65-F5344CB8AC3E}">
        <p14:creationId xmlns:p14="http://schemas.microsoft.com/office/powerpoint/2010/main" val="2300044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604000" y="1570039"/>
            <a:ext cx="4064000" cy="4297363"/>
          </a:xfrm>
        </p:spPr>
        <p:txBody>
          <a:bodyPr/>
          <a:lstStyle>
            <a:lvl1pPr marL="0" indent="0">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‹Nº›</a:t>
            </a:fld>
            <a:endParaRPr lang="en-US" dirty="0"/>
          </a:p>
        </p:txBody>
      </p:sp>
      <p:sp>
        <p:nvSpPr>
          <p:cNvPr id="13" name="Footer Placeholder 12"/>
          <p:cNvSpPr>
            <a:spLocks noGrp="1"/>
          </p:cNvSpPr>
          <p:nvPr>
            <p:ph type="ftr" sz="quarter" idx="15"/>
          </p:nvPr>
        </p:nvSpPr>
        <p:spPr/>
        <p:txBody>
          <a:bodyPr/>
          <a:lstStyle/>
          <a:p>
            <a:r>
              <a:rPr lang="en-US"/>
              <a:t>Copyright 2010</a:t>
            </a:r>
            <a:endParaRPr lang="en-US" dirty="0"/>
          </a:p>
        </p:txBody>
      </p:sp>
      <p:sp>
        <p:nvSpPr>
          <p:cNvPr id="14" name="Title 13"/>
          <p:cNvSpPr>
            <a:spLocks noGrp="1"/>
          </p:cNvSpPr>
          <p:nvPr>
            <p:ph type="title"/>
          </p:nvPr>
        </p:nvSpPr>
        <p:spPr>
          <a:xfrm>
            <a:off x="1117600" y="381000"/>
            <a:ext cx="10160000" cy="715962"/>
          </a:xfrm>
        </p:spPr>
        <p:txBody>
          <a:bodyPr>
            <a:normAutofit/>
          </a:bodyPr>
          <a:lstStyle>
            <a:lvl1pPr algn="ctr" defTabSz="914400" rtl="0" eaLnBrk="1" latinLnBrk="0" hangingPunct="1">
              <a:spcBef>
                <a:spcPct val="0"/>
              </a:spcBef>
              <a:buNone/>
              <a:defRPr lang="en-US" sz="4000" b="1" kern="1200" dirty="0">
                <a:solidFill>
                  <a:schemeClr val="accent3">
                    <a:lumMod val="60000"/>
                    <a:lumOff val="40000"/>
                  </a:schemeClr>
                </a:solidFill>
                <a:latin typeface="+mj-lt"/>
                <a:ea typeface="+mj-ea"/>
                <a:cs typeface="+mj-cs"/>
              </a:defRPr>
            </a:lvl1pPr>
          </a:lstStyle>
          <a:p>
            <a:r>
              <a:rPr lang="en-US" dirty="0"/>
              <a:t>Click to edit Master title style</a:t>
            </a:r>
          </a:p>
        </p:txBody>
      </p:sp>
      <p:sp>
        <p:nvSpPr>
          <p:cNvPr id="8" name="Text Placeholder 10"/>
          <p:cNvSpPr>
            <a:spLocks noGrp="1"/>
          </p:cNvSpPr>
          <p:nvPr>
            <p:ph type="body" sz="quarter" idx="13"/>
          </p:nvPr>
        </p:nvSpPr>
        <p:spPr>
          <a:xfrm>
            <a:off x="-101600" y="1143000"/>
            <a:ext cx="10160000" cy="457200"/>
          </a:xfrm>
        </p:spPr>
        <p:txBody>
          <a:bodyPr>
            <a:normAutofit/>
          </a:bodyPr>
          <a:lstStyle>
            <a:lvl1pPr algn="ctr">
              <a:buFontTx/>
              <a:buNone/>
              <a:defRPr sz="2000">
                <a:solidFill>
                  <a:schemeClr val="tx1">
                    <a:lumMod val="95000"/>
                    <a:lumOff val="5000"/>
                  </a:schemeClr>
                </a:solidFill>
              </a:defRPr>
            </a:lvl1pPr>
          </a:lstStyle>
          <a:p>
            <a:pPr lvl="0"/>
            <a:r>
              <a:rPr lang="en-US" dirty="0"/>
              <a:t>Click to edit Master text styles</a:t>
            </a:r>
          </a:p>
        </p:txBody>
      </p:sp>
    </p:spTree>
    <p:extLst>
      <p:ext uri="{BB962C8B-B14F-4D97-AF65-F5344CB8AC3E}">
        <p14:creationId xmlns:p14="http://schemas.microsoft.com/office/powerpoint/2010/main" val="2708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412132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‹Nº›</a:t>
            </a:fld>
            <a:endParaRPr lang="en-US" dirty="0"/>
          </a:p>
        </p:txBody>
      </p:sp>
      <p:sp>
        <p:nvSpPr>
          <p:cNvPr id="9" name="Text Placeholder 8"/>
          <p:cNvSpPr>
            <a:spLocks noGrp="1"/>
          </p:cNvSpPr>
          <p:nvPr>
            <p:ph type="body" sz="quarter" idx="15"/>
          </p:nvPr>
        </p:nvSpPr>
        <p:spPr>
          <a:xfrm>
            <a:off x="1422400" y="2971800"/>
            <a:ext cx="8432800" cy="838200"/>
          </a:xfrm>
        </p:spPr>
        <p:txBody>
          <a:bodyPr>
            <a:normAutofit/>
          </a:bodyPr>
          <a:lstStyle>
            <a:lvl1pPr marL="57150" indent="0">
              <a:buFontTx/>
              <a:buNone/>
              <a:defRPr sz="1800" baseline="0">
                <a:solidFill>
                  <a:schemeClr val="accent4">
                    <a:lumMod val="75000"/>
                  </a:schemeClr>
                </a:solidFill>
              </a:defRPr>
            </a:lvl1pPr>
          </a:lstStyle>
          <a:p>
            <a:pPr lvl="0"/>
            <a:r>
              <a:rPr lang="en-US" dirty="0"/>
              <a:t>Click to edit Master text styles</a:t>
            </a:r>
          </a:p>
        </p:txBody>
      </p:sp>
      <p:sp>
        <p:nvSpPr>
          <p:cNvPr id="7" name="Title 6"/>
          <p:cNvSpPr>
            <a:spLocks noGrp="1"/>
          </p:cNvSpPr>
          <p:nvPr>
            <p:ph type="title"/>
          </p:nvPr>
        </p:nvSpPr>
        <p:spPr>
          <a:xfrm>
            <a:off x="101600" y="304800"/>
            <a:ext cx="10160000" cy="715962"/>
          </a:xfrm>
        </p:spPr>
        <p:txBody>
          <a:bodyPr/>
          <a:lstStyle>
            <a:lvl1pPr>
              <a:defRPr>
                <a:ln w="12700">
                  <a:solidFill>
                    <a:schemeClr val="bg1"/>
                  </a:solidFill>
                  <a:prstDash val="solid"/>
                </a:ln>
                <a:solidFill>
                  <a:schemeClr val="accent4">
                    <a:lumMod val="75000"/>
                  </a:schemeClr>
                </a:solidFill>
              </a:defRPr>
            </a:lvl1pPr>
          </a:lstStyle>
          <a:p>
            <a:r>
              <a:rPr lang="en-US"/>
              <a:t>Click to edit Master title style</a:t>
            </a:r>
          </a:p>
        </p:txBody>
      </p:sp>
      <p:sp>
        <p:nvSpPr>
          <p:cNvPr id="12" name="Text Placeholder 8"/>
          <p:cNvSpPr>
            <a:spLocks noGrp="1"/>
          </p:cNvSpPr>
          <p:nvPr>
            <p:ph type="body" sz="quarter" idx="16"/>
          </p:nvPr>
        </p:nvSpPr>
        <p:spPr>
          <a:xfrm>
            <a:off x="1371600" y="1524000"/>
            <a:ext cx="8432800" cy="838200"/>
          </a:xfrm>
        </p:spPr>
        <p:txBody>
          <a:bodyPr>
            <a:normAutofit/>
          </a:bodyPr>
          <a:lstStyle>
            <a:lvl1pPr marL="57150" indent="0">
              <a:buFontTx/>
              <a:buNone/>
              <a:defRPr sz="1800" baseline="0">
                <a:solidFill>
                  <a:schemeClr val="accent4">
                    <a:lumMod val="7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1422400" y="2209800"/>
            <a:ext cx="8432800" cy="838200"/>
          </a:xfrm>
        </p:spPr>
        <p:txBody>
          <a:bodyPr>
            <a:normAutofit/>
          </a:bodyPr>
          <a:lstStyle>
            <a:lvl1pPr marL="57150" indent="0">
              <a:buFontTx/>
              <a:buNone/>
              <a:defRPr sz="1800" baseline="0">
                <a:solidFill>
                  <a:schemeClr val="accent4">
                    <a:lumMod val="7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1422400" y="3733800"/>
            <a:ext cx="8432800" cy="838200"/>
          </a:xfrm>
        </p:spPr>
        <p:txBody>
          <a:bodyPr>
            <a:normAutofit/>
          </a:bodyPr>
          <a:lstStyle>
            <a:lvl1pPr marL="57150" indent="0">
              <a:buFontTx/>
              <a:buNone/>
              <a:defRPr sz="1800" baseline="0">
                <a:solidFill>
                  <a:schemeClr val="accent4">
                    <a:lumMod val="75000"/>
                  </a:schemeClr>
                </a:solidFill>
              </a:defRPr>
            </a:lvl1pPr>
          </a:lstStyle>
          <a:p>
            <a:pPr lvl="0"/>
            <a:r>
              <a:rPr lang="en-US" dirty="0"/>
              <a:t>Click to edit Master text styles</a:t>
            </a:r>
          </a:p>
        </p:txBody>
      </p:sp>
      <p:sp>
        <p:nvSpPr>
          <p:cNvPr id="16" name="Text Placeholder 8"/>
          <p:cNvSpPr>
            <a:spLocks noGrp="1"/>
          </p:cNvSpPr>
          <p:nvPr>
            <p:ph type="body" sz="quarter" idx="19"/>
          </p:nvPr>
        </p:nvSpPr>
        <p:spPr>
          <a:xfrm>
            <a:off x="1422400" y="4495800"/>
            <a:ext cx="8432800" cy="838200"/>
          </a:xfrm>
        </p:spPr>
        <p:txBody>
          <a:bodyPr>
            <a:normAutofit/>
          </a:bodyPr>
          <a:lstStyle>
            <a:lvl1pPr marL="57150" indent="0">
              <a:buFontTx/>
              <a:buNone/>
              <a:defRPr sz="1800" baseline="0">
                <a:solidFill>
                  <a:schemeClr val="accent4">
                    <a:lumMod val="7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914400" y="914400"/>
            <a:ext cx="10160000" cy="457200"/>
          </a:xfrm>
        </p:spPr>
        <p:txBody>
          <a:bodyPr>
            <a:normAutofit/>
          </a:bodyPr>
          <a:lstStyle>
            <a:lvl1pPr algn="l">
              <a:buFontTx/>
              <a:buNone/>
              <a:defRPr sz="2400"/>
            </a:lvl1pPr>
          </a:lstStyle>
          <a:p>
            <a:pPr lvl="0"/>
            <a:r>
              <a:rPr lang="en-US" dirty="0"/>
              <a:t>Click to edit Master text styles</a:t>
            </a:r>
          </a:p>
        </p:txBody>
      </p:sp>
    </p:spTree>
    <p:extLst>
      <p:ext uri="{BB962C8B-B14F-4D97-AF65-F5344CB8AC3E}">
        <p14:creationId xmlns:p14="http://schemas.microsoft.com/office/powerpoint/2010/main" val="333104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108077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110223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10423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35450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DD995AD2-A731-D94C-A7F2-5CE600375666}" type="datetimeFigureOut">
              <a:rPr lang="es-ES_tradnl" smtClean="0"/>
              <a:t>11/06/2020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96850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3.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95AD2-A731-D94C-A7F2-5CE600375666}" type="datetimeFigureOut">
              <a:rPr lang="es-ES_tradnl" smtClean="0"/>
              <a:t>11/06/2020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1C82A-480C-0641-B08E-5B781D1FBA6A}" type="slidenum">
              <a:rPr lang="es-ES_tradnl" smtClean="0"/>
              <a:t>‹Nº›</a:t>
            </a:fld>
            <a:endParaRPr lang="es-ES_tradnl"/>
          </a:p>
        </p:txBody>
      </p:sp>
    </p:spTree>
    <p:extLst>
      <p:ext uri="{BB962C8B-B14F-4D97-AF65-F5344CB8AC3E}">
        <p14:creationId xmlns:p14="http://schemas.microsoft.com/office/powerpoint/2010/main" val="144332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11/06/2020</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51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58401" y="4800600"/>
            <a:ext cx="1794548" cy="497402"/>
          </a:xfrm>
          <a:prstGeom prst="rect">
            <a:avLst/>
          </a:prstGeom>
        </p:spPr>
      </p:pic>
      <p:pic>
        <p:nvPicPr>
          <p:cNvPr id="9" name="Picture 8"/>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a:t>Copyright 2010</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73C5D-9F3A-4AC6-A907-7ACAD8718500}" type="datetime1">
              <a:rPr lang="en-US" smtClean="0"/>
              <a:t>6/11/2020</a:t>
            </a:fld>
            <a:endParaRPr lang="en-US"/>
          </a:p>
        </p:txBody>
      </p:sp>
      <p:sp>
        <p:nvSpPr>
          <p:cNvPr id="3" name="Text Placeholder 2"/>
          <p:cNvSpPr>
            <a:spLocks noGrp="1"/>
          </p:cNvSpPr>
          <p:nvPr>
            <p:ph type="body" idx="1"/>
          </p:nvPr>
        </p:nvSpPr>
        <p:spPr>
          <a:xfrm>
            <a:off x="812800" y="1798639"/>
            <a:ext cx="10160000" cy="5135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pPr/>
              <a:t>‹Nº›</a:t>
            </a:fld>
            <a:endParaRPr lang="en-US" dirty="0"/>
          </a:p>
        </p:txBody>
      </p:sp>
      <p:sp>
        <p:nvSpPr>
          <p:cNvPr id="2" name="Title Placeholder 1"/>
          <p:cNvSpPr>
            <a:spLocks noGrp="1"/>
          </p:cNvSpPr>
          <p:nvPr>
            <p:ph type="title"/>
          </p:nvPr>
        </p:nvSpPr>
        <p:spPr>
          <a:xfrm>
            <a:off x="101600" y="1036637"/>
            <a:ext cx="10160000" cy="715962"/>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929780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hdr="0" dt="0"/>
  <p:txStyles>
    <p:titleStyle>
      <a:lvl1pPr algn="ctr" defTabSz="914400" rtl="0" eaLnBrk="1" latinLnBrk="0" hangingPunct="1">
        <a:spcBef>
          <a:spcPct val="0"/>
        </a:spcBef>
        <a:buNone/>
        <a:defRPr sz="4000" b="1" kern="1200" cap="none" spc="0">
          <a:ln w="12700">
            <a:solidFill>
              <a:schemeClr val="bg1"/>
            </a:solidFill>
            <a:prstDash val="solid"/>
          </a:ln>
          <a:solidFill>
            <a:schemeClr val="accent4">
              <a:lumMod val="7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accent4">
              <a:lumMod val="50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accent4">
              <a:lumMod val="50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accent4">
              <a:lumMod val="50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accent4">
              <a:lumMod val="50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accent4">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8.xml"/><Relationship Id="rId5" Type="http://schemas.openxmlformats.org/officeDocument/2006/relationships/image" Target="../media/image39.emf"/><Relationship Id="rId4" Type="http://schemas.openxmlformats.org/officeDocument/2006/relationships/image" Target="../media/image38.emf"/></Relationships>
</file>

<file path=ppt/slides/_rels/slide6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8.xml"/><Relationship Id="rId4" Type="http://schemas.openxmlformats.org/officeDocument/2006/relationships/image" Target="../media/image42.emf"/></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8.xml"/><Relationship Id="rId5" Type="http://schemas.openxmlformats.org/officeDocument/2006/relationships/image" Target="../media/image48.emf"/><Relationship Id="rId4" Type="http://schemas.openxmlformats.org/officeDocument/2006/relationships/image" Target="../media/image47.emf"/></Relationships>
</file>

<file path=ppt/slides/_rels/slide6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076691" y="3191380"/>
            <a:ext cx="8038618" cy="3539430"/>
          </a:xfrm>
          <a:prstGeom prst="rect">
            <a:avLst/>
          </a:prstGeom>
          <a:noFill/>
        </p:spPr>
        <p:txBody>
          <a:bodyPr wrap="square" rtlCol="0">
            <a:spAutoFit/>
          </a:bodyPr>
          <a:lstStyle/>
          <a:p>
            <a:pPr algn="ctr"/>
            <a:r>
              <a:rPr lang="es-ES_tradnl" sz="2800" b="1" dirty="0">
                <a:solidFill>
                  <a:srgbClr val="1B2D3D"/>
                </a:solidFill>
              </a:rPr>
              <a:t>Negación del delito, deshumanización de la victima y pensamiento mágico.  En el marco del conflicto armado Colombiano. </a:t>
            </a:r>
          </a:p>
          <a:p>
            <a:pPr algn="ctr"/>
            <a:endParaRPr lang="es-ES_tradnl" sz="2800" b="1" dirty="0">
              <a:solidFill>
                <a:srgbClr val="1B2D3D"/>
              </a:solidFill>
            </a:endParaRPr>
          </a:p>
          <a:p>
            <a:pPr algn="ctr"/>
            <a:r>
              <a:rPr lang="es-CO" sz="2800" b="1" dirty="0">
                <a:solidFill>
                  <a:srgbClr val="1B2D3D"/>
                </a:solidFill>
              </a:rPr>
              <a:t>Jose Carlos Celedón Rivero</a:t>
            </a:r>
          </a:p>
          <a:p>
            <a:pPr algn="ctr"/>
            <a:r>
              <a:rPr lang="es-CO" sz="2800" b="1" dirty="0">
                <a:solidFill>
                  <a:srgbClr val="1B2D3D"/>
                </a:solidFill>
              </a:rPr>
              <a:t>Esp.  Psicología Forense</a:t>
            </a:r>
          </a:p>
          <a:p>
            <a:pPr algn="ctr"/>
            <a:r>
              <a:rPr lang="es-CO" sz="2800" b="1" dirty="0">
                <a:solidFill>
                  <a:srgbClr val="1B2D3D"/>
                </a:solidFill>
              </a:rPr>
              <a:t>Mg. Psicología Jurídica </a:t>
            </a:r>
          </a:p>
          <a:p>
            <a:pPr algn="ctr"/>
            <a:r>
              <a:rPr lang="es-CO" sz="2800" b="1" dirty="0">
                <a:solidFill>
                  <a:srgbClr val="1B2D3D"/>
                </a:solidFill>
              </a:rPr>
              <a:t>jose.celedon@campusucc.edu.co</a:t>
            </a:r>
          </a:p>
        </p:txBody>
      </p:sp>
      <p:pic>
        <p:nvPicPr>
          <p:cNvPr id="4" name="Imagen 3">
            <a:extLst>
              <a:ext uri="{FF2B5EF4-FFF2-40B4-BE49-F238E27FC236}">
                <a16:creationId xmlns:a16="http://schemas.microsoft.com/office/drawing/2014/main" id="{8E26883D-66E6-424E-852B-CA8DE94C06CC}"/>
              </a:ext>
            </a:extLst>
          </p:cNvPr>
          <p:cNvPicPr>
            <a:picLocks noChangeAspect="1"/>
          </p:cNvPicPr>
          <p:nvPr/>
        </p:nvPicPr>
        <p:blipFill>
          <a:blip r:embed="rId3"/>
          <a:stretch>
            <a:fillRect/>
          </a:stretch>
        </p:blipFill>
        <p:spPr>
          <a:xfrm>
            <a:off x="98474" y="127191"/>
            <a:ext cx="3334575" cy="3064190"/>
          </a:xfrm>
          <a:prstGeom prst="rect">
            <a:avLst/>
          </a:prstGeom>
        </p:spPr>
      </p:pic>
    </p:spTree>
    <p:extLst>
      <p:ext uri="{BB962C8B-B14F-4D97-AF65-F5344CB8AC3E}">
        <p14:creationId xmlns:p14="http://schemas.microsoft.com/office/powerpoint/2010/main" val="200503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6F6EDB9-A039-429A-BBF8-C3D8173EC4DC}"/>
              </a:ext>
            </a:extLst>
          </p:cNvPr>
          <p:cNvPicPr>
            <a:picLocks noChangeAspect="1"/>
          </p:cNvPicPr>
          <p:nvPr/>
        </p:nvPicPr>
        <p:blipFill>
          <a:blip r:embed="rId3"/>
          <a:stretch>
            <a:fillRect/>
          </a:stretch>
        </p:blipFill>
        <p:spPr>
          <a:xfrm>
            <a:off x="0" y="1"/>
            <a:ext cx="5935133" cy="6858000"/>
          </a:xfrm>
          <a:prstGeom prst="rect">
            <a:avLst/>
          </a:prstGeom>
        </p:spPr>
      </p:pic>
      <p:pic>
        <p:nvPicPr>
          <p:cNvPr id="3" name="Imagen 2">
            <a:extLst>
              <a:ext uri="{FF2B5EF4-FFF2-40B4-BE49-F238E27FC236}">
                <a16:creationId xmlns:a16="http://schemas.microsoft.com/office/drawing/2014/main" id="{B9D0AC30-C34F-4349-BC3F-A37AFE81B2E5}"/>
              </a:ext>
            </a:extLst>
          </p:cNvPr>
          <p:cNvPicPr>
            <a:picLocks noChangeAspect="1"/>
          </p:cNvPicPr>
          <p:nvPr/>
        </p:nvPicPr>
        <p:blipFill>
          <a:blip r:embed="rId4"/>
          <a:stretch>
            <a:fillRect/>
          </a:stretch>
        </p:blipFill>
        <p:spPr>
          <a:xfrm>
            <a:off x="6256865" y="118534"/>
            <a:ext cx="5935133" cy="6739466"/>
          </a:xfrm>
          <a:prstGeom prst="rect">
            <a:avLst/>
          </a:prstGeom>
        </p:spPr>
      </p:pic>
    </p:spTree>
    <p:extLst>
      <p:ext uri="{BB962C8B-B14F-4D97-AF65-F5344CB8AC3E}">
        <p14:creationId xmlns:p14="http://schemas.microsoft.com/office/powerpoint/2010/main" val="2946720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16AA48-8F1A-4048-AA73-104D694CAC9B}"/>
              </a:ext>
            </a:extLst>
          </p:cNvPr>
          <p:cNvPicPr>
            <a:picLocks noChangeAspect="1"/>
          </p:cNvPicPr>
          <p:nvPr/>
        </p:nvPicPr>
        <p:blipFill>
          <a:blip r:embed="rId2"/>
          <a:stretch>
            <a:fillRect/>
          </a:stretch>
        </p:blipFill>
        <p:spPr>
          <a:xfrm>
            <a:off x="0" y="541868"/>
            <a:ext cx="12056533" cy="5642000"/>
          </a:xfrm>
          <a:prstGeom prst="rect">
            <a:avLst/>
          </a:prstGeom>
        </p:spPr>
      </p:pic>
      <p:sp>
        <p:nvSpPr>
          <p:cNvPr id="5" name="Rectángulo 4">
            <a:extLst>
              <a:ext uri="{FF2B5EF4-FFF2-40B4-BE49-F238E27FC236}">
                <a16:creationId xmlns:a16="http://schemas.microsoft.com/office/drawing/2014/main" id="{3F56AF72-9DF1-43A4-B34E-12042B29B8D4}"/>
              </a:ext>
            </a:extLst>
          </p:cNvPr>
          <p:cNvSpPr/>
          <p:nvPr/>
        </p:nvSpPr>
        <p:spPr>
          <a:xfrm>
            <a:off x="816095" y="6183868"/>
            <a:ext cx="3617144" cy="369332"/>
          </a:xfrm>
          <a:prstGeom prst="rect">
            <a:avLst/>
          </a:prstGeom>
        </p:spPr>
        <p:txBody>
          <a:bodyPr wrap="none">
            <a:spAutoFit/>
          </a:bodyPr>
          <a:lstStyle/>
          <a:p>
            <a:r>
              <a:rPr lang="es-CO" dirty="0"/>
              <a:t>https://cifras.unidadvictimas.gov.co/</a:t>
            </a:r>
          </a:p>
        </p:txBody>
      </p:sp>
      <p:sp>
        <p:nvSpPr>
          <p:cNvPr id="6" name="Rectángulo 5">
            <a:extLst>
              <a:ext uri="{FF2B5EF4-FFF2-40B4-BE49-F238E27FC236}">
                <a16:creationId xmlns:a16="http://schemas.microsoft.com/office/drawing/2014/main" id="{6CC7431C-6CDA-447F-B867-794F91526412}"/>
              </a:ext>
            </a:extLst>
          </p:cNvPr>
          <p:cNvSpPr/>
          <p:nvPr/>
        </p:nvSpPr>
        <p:spPr>
          <a:xfrm>
            <a:off x="4105642" y="78201"/>
            <a:ext cx="4514890" cy="595932"/>
          </a:xfrm>
          <a:prstGeom prst="rect">
            <a:avLst/>
          </a:prstGeom>
        </p:spPr>
        <p:txBody>
          <a:bodyPr wrap="none">
            <a:spAutoFit/>
          </a:bodyPr>
          <a:lstStyle/>
          <a:p>
            <a:pPr algn="ctr">
              <a:lnSpc>
                <a:spcPct val="107000"/>
              </a:lnSpc>
              <a:spcAft>
                <a:spcPts val="800"/>
              </a:spcAft>
            </a:pPr>
            <a:r>
              <a:rPr lang="es-CO"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Cifras en victimas totales </a:t>
            </a:r>
          </a:p>
        </p:txBody>
      </p:sp>
    </p:spTree>
    <p:extLst>
      <p:ext uri="{BB962C8B-B14F-4D97-AF65-F5344CB8AC3E}">
        <p14:creationId xmlns:p14="http://schemas.microsoft.com/office/powerpoint/2010/main" val="365527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661254" y="253187"/>
            <a:ext cx="3610278" cy="45076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1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CONTEXTUALIZACIÓN</a:t>
            </a:r>
          </a:p>
        </p:txBody>
      </p:sp>
      <p:grpSp>
        <p:nvGrpSpPr>
          <p:cNvPr id="7" name="Grupo 2"/>
          <p:cNvGrpSpPr>
            <a:grpSpLocks/>
          </p:cNvGrpSpPr>
          <p:nvPr/>
        </p:nvGrpSpPr>
        <p:grpSpPr bwMode="auto">
          <a:xfrm>
            <a:off x="152279" y="703948"/>
            <a:ext cx="11633322" cy="5352474"/>
            <a:chOff x="1309729" y="752574"/>
            <a:chExt cx="8006098" cy="4540425"/>
          </a:xfrm>
        </p:grpSpPr>
        <p:sp>
          <p:nvSpPr>
            <p:cNvPr id="8" name="CuadroTexto 13"/>
            <p:cNvSpPr txBox="1">
              <a:spLocks noChangeArrowheads="1"/>
            </p:cNvSpPr>
            <p:nvPr/>
          </p:nvSpPr>
          <p:spPr bwMode="auto">
            <a:xfrm>
              <a:off x="1309729" y="2060296"/>
              <a:ext cx="3231412" cy="4051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CO" altLang="es-CO" sz="2400" dirty="0">
                  <a:solidFill>
                    <a:prstClr val="black"/>
                  </a:solidFill>
                  <a:latin typeface="Times New Roman" panose="02020603050405020304" pitchFamily="18" charset="0"/>
                  <a:cs typeface="Times New Roman" panose="02020603050405020304" pitchFamily="18" charset="0"/>
                </a:rPr>
                <a:t>Práctica moral o ideología </a:t>
              </a:r>
            </a:p>
          </p:txBody>
        </p:sp>
        <p:sp>
          <p:nvSpPr>
            <p:cNvPr id="11" name="Rectángulo redondeado 14"/>
            <p:cNvSpPr>
              <a:spLocks noChangeArrowheads="1"/>
            </p:cNvSpPr>
            <p:nvPr/>
          </p:nvSpPr>
          <p:spPr bwMode="auto">
            <a:xfrm>
              <a:off x="4507559" y="752574"/>
              <a:ext cx="4808268" cy="664371"/>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Un acto de guerra para un guerrillero, paramilitar o GAO podría ser concebido como un acto de justicia o heroico.</a:t>
              </a:r>
              <a:endParaRPr lang="es-CO" altLang="es-CO" sz="2000" dirty="0">
                <a:solidFill>
                  <a:prstClr val="black"/>
                </a:solidFill>
              </a:endParaRPr>
            </a:p>
          </p:txBody>
        </p:sp>
        <p:sp>
          <p:nvSpPr>
            <p:cNvPr id="12" name="Rectángulo redondeado 15"/>
            <p:cNvSpPr>
              <a:spLocks noChangeArrowheads="1"/>
            </p:cNvSpPr>
            <p:nvPr/>
          </p:nvSpPr>
          <p:spPr bwMode="auto">
            <a:xfrm>
              <a:off x="4507558" y="1996766"/>
              <a:ext cx="4808268" cy="664371"/>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El acto violento (heroico) estaría fundamentado desde la moral y/o ética de lucha. </a:t>
              </a:r>
              <a:endParaRPr lang="es-CO" altLang="es-CO" sz="2000" dirty="0">
                <a:solidFill>
                  <a:prstClr val="black"/>
                </a:solidFill>
              </a:endParaRPr>
            </a:p>
          </p:txBody>
        </p:sp>
        <p:sp>
          <p:nvSpPr>
            <p:cNvPr id="14" name="Rectángulo redondeado 18"/>
            <p:cNvSpPr>
              <a:spLocks noChangeArrowheads="1"/>
            </p:cNvSpPr>
            <p:nvPr/>
          </p:nvSpPr>
          <p:spPr bwMode="auto">
            <a:xfrm>
              <a:off x="4507559" y="2794480"/>
              <a:ext cx="4808268" cy="664371"/>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Cosificación de la victima-evitación de remordimiento moral o ética. </a:t>
              </a:r>
              <a:endParaRPr lang="es-CO" altLang="es-CO" sz="2000" dirty="0">
                <a:solidFill>
                  <a:prstClr val="black"/>
                </a:solidFill>
              </a:endParaRPr>
            </a:p>
          </p:txBody>
        </p:sp>
        <p:sp>
          <p:nvSpPr>
            <p:cNvPr id="15" name="Rectángulo redondeado 16"/>
            <p:cNvSpPr>
              <a:spLocks noChangeArrowheads="1"/>
            </p:cNvSpPr>
            <p:nvPr/>
          </p:nvSpPr>
          <p:spPr bwMode="auto">
            <a:xfrm>
              <a:off x="3710451" y="4050913"/>
              <a:ext cx="5605375" cy="1242086"/>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La dinámica guerreristas de la sociedad colombiana son el reflejo de la dependencia que ésta tiene con la regulación cultural moral, que en ocasiones no encaja dentro del ámbito legal, llevando a que los individuos actúen contra de su convicción moral Rodríguez y Guerrero (2008). </a:t>
              </a:r>
              <a:endParaRPr lang="es-CO" altLang="es-CO" sz="2000" dirty="0">
                <a:solidFill>
                  <a:prstClr val="black"/>
                </a:solidFill>
              </a:endParaRPr>
            </a:p>
          </p:txBody>
        </p:sp>
        <p:sp>
          <p:nvSpPr>
            <p:cNvPr id="16" name="Flecha abajo 15"/>
            <p:cNvSpPr/>
            <p:nvPr/>
          </p:nvSpPr>
          <p:spPr>
            <a:xfrm>
              <a:off x="6364438" y="3448576"/>
              <a:ext cx="422209" cy="60233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CO">
                <a:solidFill>
                  <a:prstClr val="white"/>
                </a:solidFill>
              </a:endParaRPr>
            </a:p>
          </p:txBody>
        </p:sp>
        <p:sp>
          <p:nvSpPr>
            <p:cNvPr id="17" name="Abrir llave 16"/>
            <p:cNvSpPr/>
            <p:nvPr/>
          </p:nvSpPr>
          <p:spPr>
            <a:xfrm>
              <a:off x="4154624" y="1342483"/>
              <a:ext cx="137135" cy="1915164"/>
            </a:xfrm>
            <a:prstGeom prst="leftBrace">
              <a:avLst/>
            </a:prstGeom>
            <a:ln>
              <a:solidFill>
                <a:schemeClr val="accent6">
                  <a:lumMod val="75000"/>
                </a:schemeClr>
              </a:solidFill>
            </a:ln>
          </p:spPr>
          <p:style>
            <a:lnRef idx="1">
              <a:schemeClr val="accent6"/>
            </a:lnRef>
            <a:fillRef idx="0">
              <a:schemeClr val="accent6"/>
            </a:fillRef>
            <a:effectRef idx="0">
              <a:schemeClr val="accent6"/>
            </a:effectRef>
            <a:fontRef idx="minor">
              <a:schemeClr val="tx1"/>
            </a:fontRef>
          </p:style>
          <p:txBody>
            <a:bodyPr anchor="ctr"/>
            <a:lstStyle/>
            <a:p>
              <a:pPr algn="ctr">
                <a:defRPr/>
              </a:pPr>
              <a:endParaRPr lang="es-CO">
                <a:solidFill>
                  <a:prstClr val="black"/>
                </a:solidFill>
              </a:endParaRPr>
            </a:p>
          </p:txBody>
        </p:sp>
      </p:grpSp>
    </p:spTree>
    <p:extLst>
      <p:ext uri="{BB962C8B-B14F-4D97-AF65-F5344CB8AC3E}">
        <p14:creationId xmlns:p14="http://schemas.microsoft.com/office/powerpoint/2010/main" val="1550375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p:cNvSpPr txBox="1"/>
          <p:nvPr/>
        </p:nvSpPr>
        <p:spPr>
          <a:xfrm>
            <a:off x="29235" y="2744403"/>
            <a:ext cx="3696236" cy="830997"/>
          </a:xfrm>
          <a:prstGeom prst="rect">
            <a:avLst/>
          </a:prstGeom>
          <a:noFill/>
        </p:spPr>
        <p:txBody>
          <a:bodyPr wrap="square" rtlCol="0">
            <a:spAutoFit/>
          </a:bodyPr>
          <a:lstStyle/>
          <a:p>
            <a:pPr algn="ctr"/>
            <a:r>
              <a:rPr lang="es-CO" sz="2400" b="1" dirty="0">
                <a:latin typeface="Times New Roman" panose="02020603050405020304" pitchFamily="18" charset="0"/>
                <a:cs typeface="Times New Roman" panose="02020603050405020304" pitchFamily="18" charset="0"/>
              </a:rPr>
              <a:t>Subjetividad vs Objetividad ideológica.  </a:t>
            </a:r>
          </a:p>
        </p:txBody>
      </p:sp>
      <p:sp>
        <p:nvSpPr>
          <p:cNvPr id="31" name="Rectángulo redondeado 12"/>
          <p:cNvSpPr>
            <a:spLocks noChangeArrowheads="1"/>
          </p:cNvSpPr>
          <p:nvPr/>
        </p:nvSpPr>
        <p:spPr bwMode="auto">
          <a:xfrm>
            <a:off x="4833509" y="277924"/>
            <a:ext cx="6925959" cy="1804749"/>
          </a:xfrm>
          <a:prstGeom prst="roundRect">
            <a:avLst>
              <a:gd name="adj" fmla="val 16667"/>
            </a:avLst>
          </a:prstGeom>
          <a:solidFill>
            <a:schemeClr val="bg1"/>
          </a:solidFill>
          <a:ln w="9525">
            <a:solidFill>
              <a:schemeClr val="accent6">
                <a:lumMod val="75000"/>
              </a:schemeClr>
            </a:solidFill>
            <a:round/>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La frecuente migración de estas personas a estos grupos marca los derroteros de la moral ideológica e impide que estas personas amplíen sus redes sociales y morales, ya que solo incorporan las que le son otorgadas al interior del grupo como una verdad moral absoluta. </a:t>
            </a:r>
            <a:endParaRPr lang="es-CO" altLang="es-CO" sz="2000" dirty="0"/>
          </a:p>
        </p:txBody>
      </p:sp>
      <p:sp>
        <p:nvSpPr>
          <p:cNvPr id="32" name="Rectángulo redondeado 12"/>
          <p:cNvSpPr>
            <a:spLocks noChangeArrowheads="1"/>
          </p:cNvSpPr>
          <p:nvPr/>
        </p:nvSpPr>
        <p:spPr bwMode="auto">
          <a:xfrm>
            <a:off x="4730531" y="2473540"/>
            <a:ext cx="6925959" cy="1804749"/>
          </a:xfrm>
          <a:prstGeom prst="roundRect">
            <a:avLst>
              <a:gd name="adj" fmla="val 16667"/>
            </a:avLst>
          </a:prstGeom>
          <a:solidFill>
            <a:schemeClr val="bg1"/>
          </a:solidFill>
          <a:ln w="9525">
            <a:solidFill>
              <a:schemeClr val="accent6">
                <a:lumMod val="75000"/>
              </a:schemeClr>
            </a:solidFill>
            <a:round/>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El buen combatiente no llora, no fraterniza, no cuestiona sus propios motivos, ni cuestiona la autoridad del mando, no se pregunta por el impacto del dolor que causa, ni por el efecto que tiene la violencia de la que participa en la sociedad [contrasocialización moral y ética] </a:t>
            </a:r>
            <a:endParaRPr lang="es-CO" altLang="es-CO" sz="2000" dirty="0"/>
          </a:p>
        </p:txBody>
      </p:sp>
      <p:sp>
        <p:nvSpPr>
          <p:cNvPr id="33" name="Rectángulo redondeado 12"/>
          <p:cNvSpPr>
            <a:spLocks noChangeArrowheads="1"/>
          </p:cNvSpPr>
          <p:nvPr/>
        </p:nvSpPr>
        <p:spPr bwMode="auto">
          <a:xfrm>
            <a:off x="4833509" y="4464231"/>
            <a:ext cx="6925959" cy="2145268"/>
          </a:xfrm>
          <a:prstGeom prst="roundRect">
            <a:avLst>
              <a:gd name="adj" fmla="val 16667"/>
            </a:avLst>
          </a:prstGeom>
          <a:solidFill>
            <a:schemeClr val="bg1"/>
          </a:solidFill>
          <a:ln w="9525">
            <a:solidFill>
              <a:schemeClr val="accent6">
                <a:lumMod val="75000"/>
              </a:schemeClr>
            </a:solidFill>
            <a:round/>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sz="2000" dirty="0">
                <a:solidFill>
                  <a:srgbClr val="000000"/>
                </a:solidFill>
                <a:latin typeface="Times New Roman" panose="02020603050405020304" pitchFamily="18" charset="0"/>
                <a:cs typeface="Times New Roman" panose="02020603050405020304" pitchFamily="18" charset="0"/>
              </a:rPr>
              <a:t>Alienación  de conciencias morales a través de la socialización perversa y sectaria que bien podrían sustituir juicios morales precarios por la rutinización de la violencia, erradicando aquellos valores, costumbres e idiosincrasias morales; que una vez obtuvieron antes de haber ingresados a estos grupos ilegales. </a:t>
            </a:r>
            <a:endParaRPr lang="es-CO" altLang="es-CO" sz="2000" dirty="0"/>
          </a:p>
        </p:txBody>
      </p:sp>
      <p:sp>
        <p:nvSpPr>
          <p:cNvPr id="34" name="Abrir llave 33"/>
          <p:cNvSpPr/>
          <p:nvPr/>
        </p:nvSpPr>
        <p:spPr>
          <a:xfrm>
            <a:off x="3728413" y="728685"/>
            <a:ext cx="1002118" cy="4757716"/>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a:p>
        </p:txBody>
      </p:sp>
      <p:sp>
        <p:nvSpPr>
          <p:cNvPr id="20" name="Rectángulo 19"/>
          <p:cNvSpPr/>
          <p:nvPr/>
        </p:nvSpPr>
        <p:spPr>
          <a:xfrm>
            <a:off x="432532" y="277924"/>
            <a:ext cx="3696236" cy="45076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1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CONTEXTUALIZACIÓN</a:t>
            </a:r>
          </a:p>
        </p:txBody>
      </p:sp>
    </p:spTree>
    <p:extLst>
      <p:ext uri="{BB962C8B-B14F-4D97-AF65-F5344CB8AC3E}">
        <p14:creationId xmlns:p14="http://schemas.microsoft.com/office/powerpoint/2010/main" val="6958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a:xfrm>
            <a:off x="3705865" y="26704"/>
            <a:ext cx="4608512" cy="430496"/>
          </a:xfrm>
          <a:ln>
            <a:solidFill>
              <a:srgbClr val="0070C0"/>
            </a:solidFill>
          </a:ln>
        </p:spPr>
        <p:txBody>
          <a:bodyPr>
            <a:normAutofit/>
          </a:bodyPr>
          <a:lstStyle/>
          <a:p>
            <a:pPr algn="ctr" fontAlgn="auto">
              <a:spcAft>
                <a:spcPts val="0"/>
              </a:spcAft>
              <a:defRPr/>
            </a:pPr>
            <a:r>
              <a:rPr lang="es-CO" altLang="es-CO" sz="2400" dirty="0">
                <a:solidFill>
                  <a:schemeClr val="tx1"/>
                </a:solidFill>
                <a:latin typeface="Bernard MT Condensed" pitchFamily="18" charset="0"/>
              </a:rPr>
              <a:t>EVIDENCIA EMPIRICA</a:t>
            </a:r>
          </a:p>
        </p:txBody>
      </p:sp>
      <p:graphicFrame>
        <p:nvGraphicFramePr>
          <p:cNvPr id="2" name="Tabla 1"/>
          <p:cNvGraphicFramePr>
            <a:graphicFrameLocks noGrp="1"/>
          </p:cNvGraphicFramePr>
          <p:nvPr>
            <p:extLst>
              <p:ext uri="{D42A27DB-BD31-4B8C-83A1-F6EECF244321}">
                <p14:modId xmlns:p14="http://schemas.microsoft.com/office/powerpoint/2010/main" val="1363215255"/>
              </p:ext>
            </p:extLst>
          </p:nvPr>
        </p:nvGraphicFramePr>
        <p:xfrm>
          <a:off x="136478" y="638349"/>
          <a:ext cx="11832609" cy="5953520"/>
        </p:xfrm>
        <a:graphic>
          <a:graphicData uri="http://schemas.openxmlformats.org/drawingml/2006/table">
            <a:tbl>
              <a:tblPr firstRow="1" bandRow="1">
                <a:tableStyleId>{5C22544A-7EE6-4342-B048-85BDC9FD1C3A}</a:tableStyleId>
              </a:tblPr>
              <a:tblGrid>
                <a:gridCol w="2784143">
                  <a:extLst>
                    <a:ext uri="{9D8B030D-6E8A-4147-A177-3AD203B41FA5}">
                      <a16:colId xmlns:a16="http://schemas.microsoft.com/office/drawing/2014/main" val="20000"/>
                    </a:ext>
                  </a:extLst>
                </a:gridCol>
                <a:gridCol w="9048466">
                  <a:extLst>
                    <a:ext uri="{9D8B030D-6E8A-4147-A177-3AD203B41FA5}">
                      <a16:colId xmlns:a16="http://schemas.microsoft.com/office/drawing/2014/main" val="20001"/>
                    </a:ext>
                  </a:extLst>
                </a:gridCol>
              </a:tblGrid>
              <a:tr h="405712">
                <a:tc>
                  <a:txBody>
                    <a:bodyPr/>
                    <a:lstStyle/>
                    <a:p>
                      <a:pPr algn="ctr"/>
                      <a:r>
                        <a:rPr lang="es-CO" dirty="0">
                          <a:solidFill>
                            <a:schemeClr val="tx1"/>
                          </a:solidFill>
                        </a:rPr>
                        <a:t>AUTORES</a:t>
                      </a:r>
                      <a:endParaRPr lang="es-CO" dirty="0"/>
                    </a:p>
                  </a:txBody>
                  <a:tcPr>
                    <a:solidFill>
                      <a:schemeClr val="accent6"/>
                    </a:solidFill>
                  </a:tcPr>
                </a:tc>
                <a:tc>
                  <a:txBody>
                    <a:bodyPr/>
                    <a:lstStyle/>
                    <a:p>
                      <a:pPr algn="ctr"/>
                      <a:r>
                        <a:rPr lang="es-CO" dirty="0">
                          <a:solidFill>
                            <a:schemeClr val="tx1"/>
                          </a:solidFill>
                        </a:rPr>
                        <a:t>RESULTADOS</a:t>
                      </a:r>
                      <a:endParaRPr lang="es-CO" dirty="0"/>
                    </a:p>
                  </a:txBody>
                  <a:tcPr>
                    <a:solidFill>
                      <a:schemeClr val="accent6"/>
                    </a:solidFill>
                  </a:tcPr>
                </a:tc>
                <a:extLst>
                  <a:ext uri="{0D108BD9-81ED-4DB2-BD59-A6C34878D82A}">
                    <a16:rowId xmlns:a16="http://schemas.microsoft.com/office/drawing/2014/main" val="10000"/>
                  </a:ext>
                </a:extLst>
              </a:tr>
              <a:tr h="650475">
                <a:tc>
                  <a:txBody>
                    <a:bodyPr/>
                    <a:lstStyle/>
                    <a:p>
                      <a:r>
                        <a:rPr lang="es-CO" sz="1800" dirty="0"/>
                        <a:t>Rest (1979) </a:t>
                      </a:r>
                    </a:p>
                  </a:txBody>
                  <a:tcPr/>
                </a:tc>
                <a:tc>
                  <a:txBody>
                    <a:bodyPr/>
                    <a:lstStyle/>
                    <a:p>
                      <a:pPr algn="just"/>
                      <a:r>
                        <a:rPr lang="es-CO" sz="1700" dirty="0"/>
                        <a:t>Los delincuentes utilizan en menor medida un razonamiento basado en principios morales para la negación de sus delitos, no como mecanismo de defensa, sino como un juicio moral.</a:t>
                      </a:r>
                    </a:p>
                  </a:txBody>
                  <a:tcPr/>
                </a:tc>
                <a:extLst>
                  <a:ext uri="{0D108BD9-81ED-4DB2-BD59-A6C34878D82A}">
                    <a16:rowId xmlns:a16="http://schemas.microsoft.com/office/drawing/2014/main" val="10001"/>
                  </a:ext>
                </a:extLst>
              </a:tr>
              <a:tr h="650475">
                <a:tc>
                  <a:txBody>
                    <a:bodyPr/>
                    <a:lstStyle/>
                    <a:p>
                      <a:pPr algn="just"/>
                      <a:r>
                        <a:rPr lang="es-CO" sz="1800" dirty="0"/>
                        <a:t>Campagna y Harter (1975) </a:t>
                      </a:r>
                    </a:p>
                  </a:txBody>
                  <a:tcPr/>
                </a:tc>
                <a:tc>
                  <a:txBody>
                    <a:bodyPr/>
                    <a:lstStyle/>
                    <a:p>
                      <a:pPr algn="just"/>
                      <a:r>
                        <a:rPr lang="es-CO" sz="1700" dirty="0"/>
                        <a:t>Hay evidencias empíricas de que la deshumanización de la víctima, está asociado a la negación del delito que subyace en la falta de empatía y en un juicio moral deficitario.    </a:t>
                      </a:r>
                    </a:p>
                  </a:txBody>
                  <a:tcPr/>
                </a:tc>
                <a:extLst>
                  <a:ext uri="{0D108BD9-81ED-4DB2-BD59-A6C34878D82A}">
                    <a16:rowId xmlns:a16="http://schemas.microsoft.com/office/drawing/2014/main" val="10002"/>
                  </a:ext>
                </a:extLst>
              </a:tr>
              <a:tr h="950870">
                <a:tc>
                  <a:txBody>
                    <a:bodyPr/>
                    <a:lstStyle/>
                    <a:p>
                      <a:r>
                        <a:rPr lang="es-CO" sz="1800" dirty="0"/>
                        <a:t>Lee y Prentice (1988)</a:t>
                      </a:r>
                    </a:p>
                  </a:txBody>
                  <a:tcPr/>
                </a:tc>
                <a:tc>
                  <a:txBody>
                    <a:bodyPr/>
                    <a:lstStyle/>
                    <a:p>
                      <a:pPr algn="just"/>
                      <a:r>
                        <a:rPr lang="es-CO" sz="1700" dirty="0"/>
                        <a:t>Los delincuentes no sólo presentan niveles inferiores de razonamiento moral respecto a los no delincuentes, sino que también experimentan déficits en habilidades de toma de roles y razonamiento lógico o mágicos. </a:t>
                      </a:r>
                    </a:p>
                  </a:txBody>
                  <a:tcPr/>
                </a:tc>
                <a:extLst>
                  <a:ext uri="{0D108BD9-81ED-4DB2-BD59-A6C34878D82A}">
                    <a16:rowId xmlns:a16="http://schemas.microsoft.com/office/drawing/2014/main" val="10003"/>
                  </a:ext>
                </a:extLst>
              </a:tr>
              <a:tr h="650475">
                <a:tc>
                  <a:txBody>
                    <a:bodyPr/>
                    <a:lstStyle/>
                    <a:p>
                      <a:r>
                        <a:rPr lang="es-CO" sz="1800" dirty="0"/>
                        <a:t>Smetana (1990) </a:t>
                      </a:r>
                    </a:p>
                  </a:txBody>
                  <a:tcPr/>
                </a:tc>
                <a:tc>
                  <a:txBody>
                    <a:bodyPr/>
                    <a:lstStyle/>
                    <a:p>
                      <a:pPr algn="just"/>
                      <a:r>
                        <a:rPr lang="es-CO" sz="1700" dirty="0"/>
                        <a:t>Halló un amplio número de delincuentes en el nivel moral preconvencional, déficit del juicio moral y negación del hecho realizado, injustificación del delito.  </a:t>
                      </a:r>
                    </a:p>
                  </a:txBody>
                  <a:tcPr/>
                </a:tc>
                <a:extLst>
                  <a:ext uri="{0D108BD9-81ED-4DB2-BD59-A6C34878D82A}">
                    <a16:rowId xmlns:a16="http://schemas.microsoft.com/office/drawing/2014/main" val="10004"/>
                  </a:ext>
                </a:extLst>
              </a:tr>
              <a:tr h="743773">
                <a:tc>
                  <a:txBody>
                    <a:bodyPr/>
                    <a:lstStyle/>
                    <a:p>
                      <a:pPr algn="just"/>
                      <a:r>
                        <a:rPr lang="es-CO" sz="1800" dirty="0"/>
                        <a:t>(Arturo, Aguirre, Ruiz, Henao y Hernández, 2002)</a:t>
                      </a:r>
                    </a:p>
                  </a:txBody>
                  <a:tcPr/>
                </a:tc>
                <a:tc>
                  <a:txBody>
                    <a:bodyPr/>
                    <a:lstStyle/>
                    <a:p>
                      <a:pPr algn="just"/>
                      <a:r>
                        <a:rPr lang="es-CO" sz="1700" dirty="0"/>
                        <a:t>Con delincuentes institucionalizados, encontraron que los niveles de desarrollo moral más frecuentes eran los estadios uno y dos correspondiente al nivel preconvencional de Kohlberg. </a:t>
                      </a:r>
                    </a:p>
                  </a:txBody>
                  <a:tcPr/>
                </a:tc>
                <a:extLst>
                  <a:ext uri="{0D108BD9-81ED-4DB2-BD59-A6C34878D82A}">
                    <a16:rowId xmlns:a16="http://schemas.microsoft.com/office/drawing/2014/main" val="10005"/>
                  </a:ext>
                </a:extLst>
              </a:tr>
              <a:tr h="950870">
                <a:tc>
                  <a:txBody>
                    <a:bodyPr/>
                    <a:lstStyle/>
                    <a:p>
                      <a:r>
                        <a:rPr lang="es-CO" sz="1800" dirty="0"/>
                        <a:t>Jukovic (1980) </a:t>
                      </a:r>
                    </a:p>
                  </a:txBody>
                  <a:tcPr/>
                </a:tc>
                <a:tc>
                  <a:txBody>
                    <a:bodyPr/>
                    <a:lstStyle/>
                    <a:p>
                      <a:pPr algn="just"/>
                      <a:r>
                        <a:rPr lang="es-CO" sz="1700" dirty="0"/>
                        <a:t>Los delincuentes urbanos cuyas transgresiones se relacionan con la adicción a las drogas, utilizan en mayor medida negaciones cognitivas para evitar culpa y responsabilidades, y pensamientos de tipos mágicos para simbolizar dicha negación.  </a:t>
                      </a:r>
                    </a:p>
                  </a:txBody>
                  <a:tcPr/>
                </a:tc>
                <a:extLst>
                  <a:ext uri="{0D108BD9-81ED-4DB2-BD59-A6C34878D82A}">
                    <a16:rowId xmlns:a16="http://schemas.microsoft.com/office/drawing/2014/main" val="10006"/>
                  </a:ext>
                </a:extLst>
              </a:tr>
              <a:tr h="950870">
                <a:tc>
                  <a:txBody>
                    <a:bodyPr/>
                    <a:lstStyle/>
                    <a:p>
                      <a:r>
                        <a:rPr lang="es-CO" sz="1800" dirty="0"/>
                        <a:t>Rodríguez y Guerrero (2008) </a:t>
                      </a:r>
                    </a:p>
                  </a:txBody>
                  <a:tcPr/>
                </a:tc>
                <a:tc>
                  <a:txBody>
                    <a:bodyPr/>
                    <a:lstStyle/>
                    <a:p>
                      <a:pPr algn="just"/>
                      <a:r>
                        <a:rPr lang="es-CO" sz="1700" dirty="0"/>
                        <a:t>En un grupo de jóvenes desvinculados de las (FARC) y de las (AUC) concluyeron que el conflicto armado colombiano incide en la atmósfera y los sentimientos morales, no así sobre los juicios de valor morales. </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11226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a:xfrm>
            <a:off x="3705865" y="26704"/>
            <a:ext cx="4608512" cy="430496"/>
          </a:xfrm>
          <a:ln>
            <a:solidFill>
              <a:srgbClr val="0070C0"/>
            </a:solidFill>
          </a:ln>
        </p:spPr>
        <p:txBody>
          <a:bodyPr>
            <a:normAutofit/>
          </a:bodyPr>
          <a:lstStyle/>
          <a:p>
            <a:pPr algn="ctr" fontAlgn="auto">
              <a:spcAft>
                <a:spcPts val="0"/>
              </a:spcAft>
              <a:defRPr/>
            </a:pPr>
            <a:r>
              <a:rPr lang="es-CO" altLang="es-CO" sz="2400" dirty="0">
                <a:solidFill>
                  <a:schemeClr val="tx1"/>
                </a:solidFill>
                <a:latin typeface="Bernard MT Condensed" pitchFamily="18" charset="0"/>
              </a:rPr>
              <a:t>EVIDENCIA EMPIRICA</a:t>
            </a:r>
          </a:p>
        </p:txBody>
      </p:sp>
      <p:graphicFrame>
        <p:nvGraphicFramePr>
          <p:cNvPr id="2" name="Tabla 1"/>
          <p:cNvGraphicFramePr>
            <a:graphicFrameLocks noGrp="1"/>
          </p:cNvGraphicFramePr>
          <p:nvPr>
            <p:extLst>
              <p:ext uri="{D42A27DB-BD31-4B8C-83A1-F6EECF244321}">
                <p14:modId xmlns:p14="http://schemas.microsoft.com/office/powerpoint/2010/main" val="2207855320"/>
              </p:ext>
            </p:extLst>
          </p:nvPr>
        </p:nvGraphicFramePr>
        <p:xfrm>
          <a:off x="136478" y="638349"/>
          <a:ext cx="11832609" cy="5983552"/>
        </p:xfrm>
        <a:graphic>
          <a:graphicData uri="http://schemas.openxmlformats.org/drawingml/2006/table">
            <a:tbl>
              <a:tblPr firstRow="1" bandRow="1">
                <a:tableStyleId>{5C22544A-7EE6-4342-B048-85BDC9FD1C3A}</a:tableStyleId>
              </a:tblPr>
              <a:tblGrid>
                <a:gridCol w="2784143">
                  <a:extLst>
                    <a:ext uri="{9D8B030D-6E8A-4147-A177-3AD203B41FA5}">
                      <a16:colId xmlns:a16="http://schemas.microsoft.com/office/drawing/2014/main" val="20000"/>
                    </a:ext>
                  </a:extLst>
                </a:gridCol>
                <a:gridCol w="9048466">
                  <a:extLst>
                    <a:ext uri="{9D8B030D-6E8A-4147-A177-3AD203B41FA5}">
                      <a16:colId xmlns:a16="http://schemas.microsoft.com/office/drawing/2014/main" val="20001"/>
                    </a:ext>
                  </a:extLst>
                </a:gridCol>
              </a:tblGrid>
              <a:tr h="405712">
                <a:tc>
                  <a:txBody>
                    <a:bodyPr/>
                    <a:lstStyle/>
                    <a:p>
                      <a:pPr algn="ctr"/>
                      <a:r>
                        <a:rPr lang="es-CO" dirty="0">
                          <a:solidFill>
                            <a:schemeClr val="tx1"/>
                          </a:solidFill>
                        </a:rPr>
                        <a:t>AUTORES</a:t>
                      </a:r>
                      <a:endParaRPr lang="es-CO" dirty="0"/>
                    </a:p>
                  </a:txBody>
                  <a:tcPr>
                    <a:solidFill>
                      <a:schemeClr val="accent6"/>
                    </a:solidFill>
                  </a:tcPr>
                </a:tc>
                <a:tc>
                  <a:txBody>
                    <a:bodyPr/>
                    <a:lstStyle/>
                    <a:p>
                      <a:pPr algn="ctr"/>
                      <a:r>
                        <a:rPr lang="es-CO" dirty="0">
                          <a:solidFill>
                            <a:schemeClr val="tx1"/>
                          </a:solidFill>
                        </a:rPr>
                        <a:t>RESULTADOS</a:t>
                      </a:r>
                      <a:endParaRPr lang="es-CO" dirty="0"/>
                    </a:p>
                  </a:txBody>
                  <a:tcPr>
                    <a:solidFill>
                      <a:schemeClr val="accent6"/>
                    </a:solidFill>
                  </a:tcPr>
                </a:tc>
                <a:extLst>
                  <a:ext uri="{0D108BD9-81ED-4DB2-BD59-A6C34878D82A}">
                    <a16:rowId xmlns:a16="http://schemas.microsoft.com/office/drawing/2014/main" val="10000"/>
                  </a:ext>
                </a:extLst>
              </a:tr>
              <a:tr h="650475">
                <a:tc>
                  <a:txBody>
                    <a:bodyPr/>
                    <a:lstStyle/>
                    <a:p>
                      <a:r>
                        <a:rPr lang="es-CO" sz="1900" dirty="0" err="1"/>
                        <a:t>Bettin</a:t>
                      </a:r>
                      <a:r>
                        <a:rPr lang="es-CO" sz="1900" dirty="0"/>
                        <a:t> (2015)</a:t>
                      </a:r>
                    </a:p>
                    <a:p>
                      <a:endParaRPr lang="es-CO" sz="1900" dirty="0"/>
                    </a:p>
                  </a:txBody>
                  <a:tcPr/>
                </a:tc>
                <a:tc>
                  <a:txBody>
                    <a:bodyPr/>
                    <a:lstStyle/>
                    <a:p>
                      <a:pPr algn="just"/>
                      <a:r>
                        <a:rPr lang="es-CO" sz="1900" dirty="0"/>
                        <a:t>Muestra de 50 exguerrilleros y 42 </a:t>
                      </a:r>
                      <a:r>
                        <a:rPr lang="es-CO" sz="1900" dirty="0" err="1"/>
                        <a:t>exparamilitares</a:t>
                      </a:r>
                      <a:r>
                        <a:rPr lang="es-CO" sz="1900" dirty="0"/>
                        <a:t>, encontró que en las dos muestras se hallaban en el nivel preconvencional del juicio moral, siendo mayor la frecuencia del grupo de los exguerrilleros (56%) que en los </a:t>
                      </a:r>
                      <a:r>
                        <a:rPr lang="es-CO" sz="1900" dirty="0" err="1"/>
                        <a:t>exparamilitares</a:t>
                      </a:r>
                      <a:r>
                        <a:rPr lang="es-CO" sz="1900" dirty="0"/>
                        <a:t> (44%).  Todos los sujetos que mostraron filiación ideológica a sus organizaciones también evidenciaron desconexión moral.</a:t>
                      </a:r>
                    </a:p>
                  </a:txBody>
                  <a:tcPr/>
                </a:tc>
                <a:extLst>
                  <a:ext uri="{0D108BD9-81ED-4DB2-BD59-A6C34878D82A}">
                    <a16:rowId xmlns:a16="http://schemas.microsoft.com/office/drawing/2014/main" val="10001"/>
                  </a:ext>
                </a:extLst>
              </a:tr>
              <a:tr h="650475">
                <a:tc>
                  <a:txBody>
                    <a:bodyPr/>
                    <a:lstStyle/>
                    <a:p>
                      <a:pPr algn="just"/>
                      <a:r>
                        <a:rPr lang="es-CO" sz="1900" dirty="0"/>
                        <a:t>Huertas, Díaz &amp; Trujillo (2016).</a:t>
                      </a:r>
                    </a:p>
                  </a:txBody>
                  <a:tcPr/>
                </a:tc>
                <a:tc>
                  <a:txBody>
                    <a:bodyPr/>
                    <a:lstStyle/>
                    <a:p>
                      <a:pPr algn="just"/>
                      <a:r>
                        <a:rPr lang="es-CO" sz="1900" dirty="0"/>
                        <a:t>Los delincuentes organizados para librarse de las imputaciones selectivas; se niegan los delitos a pesar de su realización, no por el hecho de negación o no aceptación, sino que se realiza bajo un sentimiento de injusticia.</a:t>
                      </a:r>
                    </a:p>
                  </a:txBody>
                  <a:tcPr/>
                </a:tc>
                <a:extLst>
                  <a:ext uri="{0D108BD9-81ED-4DB2-BD59-A6C34878D82A}">
                    <a16:rowId xmlns:a16="http://schemas.microsoft.com/office/drawing/2014/main" val="10002"/>
                  </a:ext>
                </a:extLst>
              </a:tr>
              <a:tr h="950870">
                <a:tc>
                  <a:txBody>
                    <a:bodyPr/>
                    <a:lstStyle/>
                    <a:p>
                      <a:r>
                        <a:rPr lang="es-CO" sz="1900" dirty="0"/>
                        <a:t>Ordóñez-Valverde, (2015)</a:t>
                      </a:r>
                    </a:p>
                  </a:txBody>
                  <a:tcPr/>
                </a:tc>
                <a:tc>
                  <a:txBody>
                    <a:bodyPr/>
                    <a:lstStyle/>
                    <a:p>
                      <a:pPr algn="just"/>
                      <a:r>
                        <a:rPr lang="es-CO" sz="1900" dirty="0"/>
                        <a:t>…La violencia, la capacidad de dañar a otros, exige un control de la culpa, una negación del remordimiento y una negación de la compasión por el otro […] Las ideas de los pandilleros sobre lo religioso contribuyen a este objetivo: hay un dios que los ama incondicionalmente y que perdona todos sus pecados, hay una virgen que los cuida y protege mientras realizan sus fechorías…</a:t>
                      </a:r>
                    </a:p>
                  </a:txBody>
                  <a:tcPr/>
                </a:tc>
                <a:extLst>
                  <a:ext uri="{0D108BD9-81ED-4DB2-BD59-A6C34878D82A}">
                    <a16:rowId xmlns:a16="http://schemas.microsoft.com/office/drawing/2014/main" val="10003"/>
                  </a:ext>
                </a:extLst>
              </a:tr>
              <a:tr h="186216">
                <a:tc>
                  <a:txBody>
                    <a:bodyPr/>
                    <a:lstStyle/>
                    <a:p>
                      <a:r>
                        <a:rPr lang="es-CO" sz="1900" dirty="0" err="1"/>
                        <a:t>Matza</a:t>
                      </a:r>
                      <a:r>
                        <a:rPr lang="es-CO" sz="1900" dirty="0"/>
                        <a:t> y Gresham (1950)</a:t>
                      </a:r>
                    </a:p>
                  </a:txBody>
                  <a:tcPr/>
                </a:tc>
                <a:tc>
                  <a:txBody>
                    <a:bodyPr/>
                    <a:lstStyle/>
                    <a:p>
                      <a:pPr algn="just"/>
                      <a:r>
                        <a:rPr lang="es-CO" sz="1900" dirty="0"/>
                        <a:t>La teoría de la neutralización sostiene que los criminales son capaces de neutralizar valores que de otro modo les prohibirían realizar ciertos actos utilizando de uno a cinco métodos de justificación: "exclusión de la responsabilidad", "negación del delito", "negación de la existencia de víctimas", "condenación de quienes condenan" y "apelación a una instancia superior".</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0145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a:hlinkClick r:id="" action="ppaction://noaction"/>
          </p:cNvPr>
          <p:cNvSpPr/>
          <p:nvPr/>
        </p:nvSpPr>
        <p:spPr>
          <a:xfrm>
            <a:off x="250722" y="217675"/>
            <a:ext cx="3232728" cy="795342"/>
          </a:xfrm>
          <a:prstGeom prst="roundRect">
            <a:avLst/>
          </a:prstGeom>
          <a:solidFill>
            <a:schemeClr val="accent1">
              <a:lumMod val="40000"/>
              <a:lumOff val="60000"/>
            </a:schemeClr>
          </a:solidFill>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nchor="ctr"/>
          <a:lstStyle/>
          <a:p>
            <a:pPr algn="just">
              <a:defRPr/>
            </a:pPr>
            <a:r>
              <a:rPr lang="es-ES_tradnl" sz="2400" b="1" dirty="0">
                <a:latin typeface="+mj-lt"/>
                <a:cs typeface="Arial" pitchFamily="34" charset="0"/>
              </a:rPr>
              <a:t>Criterios de análisis discursivos. </a:t>
            </a:r>
          </a:p>
        </p:txBody>
      </p:sp>
      <p:sp>
        <p:nvSpPr>
          <p:cNvPr id="6" name="5 Rectángulo redondeado">
            <a:hlinkClick r:id="" action="ppaction://noaction"/>
          </p:cNvPr>
          <p:cNvSpPr/>
          <p:nvPr/>
        </p:nvSpPr>
        <p:spPr>
          <a:xfrm>
            <a:off x="4738678" y="1328321"/>
            <a:ext cx="2000264" cy="795342"/>
          </a:xfrm>
          <a:prstGeom prst="roundRect">
            <a:avLst/>
          </a:prstGeom>
          <a:solidFill>
            <a:schemeClr val="accent5">
              <a:lumMod val="60000"/>
              <a:lumOff val="40000"/>
            </a:schemeClr>
          </a:solidFill>
          <a:scene3d>
            <a:camera prst="orthographicFront">
              <a:rot lat="0" lon="0" rev="0"/>
            </a:camera>
            <a:lightRig rig="threePt" dir="t">
              <a:rot lat="0" lon="0" rev="1200000"/>
            </a:lightRig>
          </a:scene3d>
          <a:sp3d>
            <a:bevelT w="63500" h="25400"/>
          </a:sp3d>
        </p:spPr>
        <p:style>
          <a:lnRef idx="0">
            <a:schemeClr val="dk1"/>
          </a:lnRef>
          <a:fillRef idx="3">
            <a:schemeClr val="dk1"/>
          </a:fillRef>
          <a:effectRef idx="3">
            <a:schemeClr val="dk1"/>
          </a:effectRef>
          <a:fontRef idx="minor">
            <a:schemeClr val="lt1"/>
          </a:fontRef>
        </p:style>
        <p:txBody>
          <a:bodyPr anchor="ctr"/>
          <a:lstStyle/>
          <a:p>
            <a:pPr algn="ctr">
              <a:defRPr/>
            </a:pPr>
            <a:r>
              <a:rPr lang="da-DK" sz="2000" b="1" dirty="0">
                <a:solidFill>
                  <a:schemeClr val="tx1"/>
                </a:solidFill>
                <a:latin typeface="+mj-lt"/>
                <a:ea typeface="Adobe Heiti Std R" panose="020B0400000000000000" pitchFamily="34" charset="-128"/>
                <a:cs typeface="Arial" pitchFamily="34" charset="0"/>
              </a:rPr>
              <a:t>Negación del delito</a:t>
            </a:r>
            <a:endParaRPr lang="es-ES_tradnl" sz="2000" b="1" dirty="0">
              <a:solidFill>
                <a:schemeClr val="tx1"/>
              </a:solidFill>
              <a:latin typeface="+mj-lt"/>
              <a:ea typeface="Adobe Heiti Std R" panose="020B0400000000000000" pitchFamily="34" charset="-128"/>
              <a:cs typeface="Arial" pitchFamily="34" charset="0"/>
            </a:endParaRPr>
          </a:p>
        </p:txBody>
      </p:sp>
      <p:sp>
        <p:nvSpPr>
          <p:cNvPr id="7" name="6 Rectángulo redondeado">
            <a:hlinkClick r:id="" action="ppaction://noaction"/>
          </p:cNvPr>
          <p:cNvSpPr/>
          <p:nvPr/>
        </p:nvSpPr>
        <p:spPr>
          <a:xfrm>
            <a:off x="4558352" y="2775922"/>
            <a:ext cx="2133802" cy="795342"/>
          </a:xfrm>
          <a:prstGeom prst="roundRect">
            <a:avLst/>
          </a:prstGeom>
          <a:solidFill>
            <a:schemeClr val="accent5">
              <a:lumMod val="60000"/>
              <a:lumOff val="40000"/>
            </a:schemeClr>
          </a:solidFill>
          <a:scene3d>
            <a:camera prst="orthographicFront">
              <a:rot lat="0" lon="0" rev="0"/>
            </a:camera>
            <a:lightRig rig="threePt" dir="t">
              <a:rot lat="0" lon="0" rev="1200000"/>
            </a:lightRig>
          </a:scene3d>
          <a:sp3d>
            <a:bevelT w="63500" h="25400"/>
          </a:sp3d>
        </p:spPr>
        <p:style>
          <a:lnRef idx="0">
            <a:schemeClr val="dk1"/>
          </a:lnRef>
          <a:fillRef idx="3">
            <a:schemeClr val="dk1"/>
          </a:fillRef>
          <a:effectRef idx="3">
            <a:schemeClr val="dk1"/>
          </a:effectRef>
          <a:fontRef idx="minor">
            <a:schemeClr val="lt1"/>
          </a:fontRef>
        </p:style>
        <p:txBody>
          <a:bodyPr anchor="ctr"/>
          <a:lstStyle/>
          <a:p>
            <a:pPr algn="ctr">
              <a:defRPr/>
            </a:pPr>
            <a:r>
              <a:rPr lang="es-ES_tradnl" sz="2000" b="1" dirty="0">
                <a:solidFill>
                  <a:schemeClr val="tx1"/>
                </a:solidFill>
                <a:latin typeface="+mj-lt"/>
                <a:cs typeface="Arial" pitchFamily="34" charset="0"/>
              </a:rPr>
              <a:t>Deshumanización de la víctima </a:t>
            </a:r>
            <a:endParaRPr lang="es-ES_tradnl" b="1" dirty="0">
              <a:solidFill>
                <a:schemeClr val="tx1"/>
              </a:solidFill>
              <a:latin typeface="+mj-lt"/>
              <a:cs typeface="Arial" pitchFamily="34" charset="0"/>
            </a:endParaRPr>
          </a:p>
        </p:txBody>
      </p:sp>
      <p:sp>
        <p:nvSpPr>
          <p:cNvPr id="8" name="7 Rectángulo redondeado">
            <a:hlinkClick r:id="" action="ppaction://noaction"/>
          </p:cNvPr>
          <p:cNvSpPr/>
          <p:nvPr/>
        </p:nvSpPr>
        <p:spPr>
          <a:xfrm>
            <a:off x="4094072" y="4406882"/>
            <a:ext cx="1928826" cy="795342"/>
          </a:xfrm>
          <a:prstGeom prst="roundRect">
            <a:avLst/>
          </a:prstGeom>
          <a:solidFill>
            <a:schemeClr val="accent5">
              <a:lumMod val="60000"/>
              <a:lumOff val="40000"/>
            </a:schemeClr>
          </a:solidFill>
          <a:scene3d>
            <a:camera prst="orthographicFront">
              <a:rot lat="0" lon="0" rev="0"/>
            </a:camera>
            <a:lightRig rig="threePt" dir="t">
              <a:rot lat="0" lon="0" rev="1200000"/>
            </a:lightRig>
          </a:scene3d>
          <a:sp3d>
            <a:bevelT w="63500" h="25400"/>
          </a:sp3d>
        </p:spPr>
        <p:style>
          <a:lnRef idx="0">
            <a:schemeClr val="dk1"/>
          </a:lnRef>
          <a:fillRef idx="3">
            <a:schemeClr val="dk1"/>
          </a:fillRef>
          <a:effectRef idx="3">
            <a:schemeClr val="dk1"/>
          </a:effectRef>
          <a:fontRef idx="minor">
            <a:schemeClr val="lt1"/>
          </a:fontRef>
        </p:style>
        <p:txBody>
          <a:bodyPr anchor="ctr"/>
          <a:lstStyle/>
          <a:p>
            <a:pPr algn="ctr">
              <a:defRPr/>
            </a:pPr>
            <a:r>
              <a:rPr lang="es-ES_tradnl" sz="2000" b="1" dirty="0">
                <a:solidFill>
                  <a:schemeClr val="tx1"/>
                </a:solidFill>
                <a:latin typeface="+mj-lt"/>
                <a:cs typeface="Arial" pitchFamily="34" charset="0"/>
              </a:rPr>
              <a:t>Pensamiento mágico </a:t>
            </a:r>
          </a:p>
        </p:txBody>
      </p:sp>
      <p:sp>
        <p:nvSpPr>
          <p:cNvPr id="34" name="33 CuadroTexto"/>
          <p:cNvSpPr txBox="1"/>
          <p:nvPr/>
        </p:nvSpPr>
        <p:spPr>
          <a:xfrm>
            <a:off x="7453324" y="204936"/>
            <a:ext cx="4229434" cy="1554272"/>
          </a:xfrm>
          <a:prstGeom prst="rect">
            <a:avLst/>
          </a:prstGeom>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buFont typeface="Arial" panose="020B0604020202020204" pitchFamily="34" charset="0"/>
              <a:buChar char="•"/>
              <a:defRPr/>
            </a:pPr>
            <a:r>
              <a:rPr lang="es-CO" sz="1900" dirty="0">
                <a:latin typeface="+mj-lt"/>
              </a:rPr>
              <a:t>La negación de la responsabilidad</a:t>
            </a:r>
          </a:p>
          <a:p>
            <a:pPr marL="342900" indent="-342900" algn="just">
              <a:buFont typeface="Arial" panose="020B0604020202020204" pitchFamily="34" charset="0"/>
              <a:buChar char="•"/>
              <a:defRPr/>
            </a:pPr>
            <a:r>
              <a:rPr lang="es-CO" sz="1900" dirty="0">
                <a:latin typeface="+mj-lt"/>
              </a:rPr>
              <a:t>La negación del daño</a:t>
            </a:r>
          </a:p>
          <a:p>
            <a:pPr marL="342900" indent="-342900" algn="just">
              <a:buFont typeface="Arial" panose="020B0604020202020204" pitchFamily="34" charset="0"/>
              <a:buChar char="•"/>
              <a:defRPr/>
            </a:pPr>
            <a:r>
              <a:rPr lang="es-CO" sz="1900" dirty="0">
                <a:latin typeface="+mj-lt"/>
              </a:rPr>
              <a:t>La negación de la víctima</a:t>
            </a:r>
          </a:p>
          <a:p>
            <a:pPr marL="342900" indent="-342900" algn="just">
              <a:buFont typeface="Arial" panose="020B0604020202020204" pitchFamily="34" charset="0"/>
              <a:buChar char="•"/>
              <a:defRPr/>
            </a:pPr>
            <a:r>
              <a:rPr lang="es-CO" sz="1900" dirty="0">
                <a:latin typeface="+mj-lt"/>
              </a:rPr>
              <a:t>La condena a quien condena</a:t>
            </a:r>
          </a:p>
          <a:p>
            <a:pPr marL="342900" indent="-342900" algn="just">
              <a:buFont typeface="Arial" panose="020B0604020202020204" pitchFamily="34" charset="0"/>
              <a:buChar char="•"/>
              <a:defRPr/>
            </a:pPr>
            <a:r>
              <a:rPr lang="es-CO" sz="1900" dirty="0">
                <a:latin typeface="+mj-lt"/>
              </a:rPr>
              <a:t>La apelación a lealtades superiores. </a:t>
            </a:r>
            <a:endParaRPr lang="es-CO" sz="2000" dirty="0">
              <a:latin typeface="+mj-lt"/>
            </a:endParaRPr>
          </a:p>
        </p:txBody>
      </p:sp>
      <p:sp>
        <p:nvSpPr>
          <p:cNvPr id="47" name="46 CuadroTexto"/>
          <p:cNvSpPr txBox="1"/>
          <p:nvPr/>
        </p:nvSpPr>
        <p:spPr>
          <a:xfrm>
            <a:off x="7500077" y="1883661"/>
            <a:ext cx="4229466" cy="2939266"/>
          </a:xfrm>
          <a:prstGeom prst="rect">
            <a:avLst/>
          </a:prstGeom>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buFont typeface="Arial" panose="020B0604020202020204" pitchFamily="34" charset="0"/>
              <a:buChar char="•"/>
              <a:defRPr/>
            </a:pPr>
            <a:r>
              <a:rPr lang="es-CO" sz="2100" dirty="0">
                <a:latin typeface="+mj-lt"/>
              </a:rPr>
              <a:t>Dominación y poder  </a:t>
            </a:r>
          </a:p>
          <a:p>
            <a:pPr marL="342900" indent="-342900" algn="just">
              <a:buFont typeface="Arial" panose="020B0604020202020204" pitchFamily="34" charset="0"/>
              <a:buChar char="•"/>
              <a:defRPr/>
            </a:pPr>
            <a:r>
              <a:rPr lang="es-CO" sz="2100" dirty="0">
                <a:latin typeface="+mj-lt"/>
              </a:rPr>
              <a:t>Falta de empatía </a:t>
            </a:r>
          </a:p>
          <a:p>
            <a:pPr marL="342900" indent="-342900" algn="just">
              <a:buFont typeface="Arial" panose="020B0604020202020204" pitchFamily="34" charset="0"/>
              <a:buChar char="•"/>
              <a:defRPr/>
            </a:pPr>
            <a:r>
              <a:rPr lang="es-CO" sz="2100" dirty="0">
                <a:latin typeface="+mj-lt"/>
              </a:rPr>
              <a:t>Banalidad del mal (Hannah Arendt)</a:t>
            </a:r>
          </a:p>
          <a:p>
            <a:pPr marL="342900" indent="-342900" algn="just">
              <a:buFont typeface="Arial" panose="020B0604020202020204" pitchFamily="34" charset="0"/>
              <a:buChar char="•"/>
              <a:defRPr/>
            </a:pPr>
            <a:r>
              <a:rPr lang="es-CO" sz="2100" dirty="0">
                <a:latin typeface="+mj-lt"/>
              </a:rPr>
              <a:t>Condición genérica de enemigos</a:t>
            </a:r>
          </a:p>
          <a:p>
            <a:pPr marL="342900" indent="-342900" algn="just">
              <a:buFont typeface="Arial" panose="020B0604020202020204" pitchFamily="34" charset="0"/>
              <a:buChar char="•"/>
              <a:defRPr/>
            </a:pPr>
            <a:r>
              <a:rPr lang="es-CO" sz="2100" dirty="0">
                <a:latin typeface="+mj-lt"/>
              </a:rPr>
              <a:t>Cosificación y/o despersonalización</a:t>
            </a:r>
          </a:p>
          <a:p>
            <a:pPr algn="just">
              <a:defRPr/>
            </a:pPr>
            <a:endParaRPr lang="es-CO" sz="1900" dirty="0">
              <a:latin typeface="+mj-lt"/>
            </a:endParaRPr>
          </a:p>
          <a:p>
            <a:pPr algn="just">
              <a:defRPr/>
            </a:pPr>
            <a:endParaRPr lang="es-CO" sz="1900" dirty="0">
              <a:latin typeface="+mj-lt"/>
            </a:endParaRPr>
          </a:p>
        </p:txBody>
      </p:sp>
      <p:sp>
        <p:nvSpPr>
          <p:cNvPr id="58" name="57 CuadroTexto"/>
          <p:cNvSpPr txBox="1"/>
          <p:nvPr/>
        </p:nvSpPr>
        <p:spPr>
          <a:xfrm>
            <a:off x="7500110" y="4947380"/>
            <a:ext cx="4229467" cy="1323439"/>
          </a:xfrm>
          <a:prstGeom prst="rect">
            <a:avLst/>
          </a:prstGeom>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buFont typeface="Arial" panose="020B0604020202020204" pitchFamily="34" charset="0"/>
              <a:buChar char="•"/>
              <a:defRPr/>
            </a:pPr>
            <a:r>
              <a:rPr lang="es-CO" sz="2000" dirty="0">
                <a:latin typeface="+mj-lt"/>
              </a:rPr>
              <a:t>Magia protectora (Rezos, amuletos, etc.,)</a:t>
            </a:r>
          </a:p>
          <a:p>
            <a:pPr marL="342900" indent="-342900" algn="just">
              <a:buFont typeface="Arial" panose="020B0604020202020204" pitchFamily="34" charset="0"/>
              <a:buChar char="•"/>
              <a:defRPr/>
            </a:pPr>
            <a:r>
              <a:rPr lang="es-CO" sz="2000" dirty="0">
                <a:latin typeface="+mj-lt"/>
              </a:rPr>
              <a:t>Imaginario religioso</a:t>
            </a:r>
          </a:p>
          <a:p>
            <a:pPr marL="342900" indent="-342900" algn="just">
              <a:buFont typeface="Arial" panose="020B0604020202020204" pitchFamily="34" charset="0"/>
              <a:buChar char="•"/>
              <a:defRPr/>
            </a:pPr>
            <a:r>
              <a:rPr lang="es-CO" sz="2000" dirty="0">
                <a:latin typeface="+mj-lt"/>
              </a:rPr>
              <a:t>Imágenes y simbolismo</a:t>
            </a:r>
          </a:p>
        </p:txBody>
      </p:sp>
      <p:cxnSp>
        <p:nvCxnSpPr>
          <p:cNvPr id="45" name="44 Forma"/>
          <p:cNvCxnSpPr>
            <a:cxnSpLocks/>
            <a:endCxn id="8" idx="1"/>
          </p:cNvCxnSpPr>
          <p:nvPr/>
        </p:nvCxnSpPr>
        <p:spPr>
          <a:xfrm rot="16200000" flipH="1">
            <a:off x="773129" y="1483610"/>
            <a:ext cx="3784352" cy="2857534"/>
          </a:xfrm>
          <a:prstGeom prst="bentConnector2">
            <a:avLst/>
          </a:prstGeom>
          <a:ln>
            <a:solidFill>
              <a:schemeClr val="tx1"/>
            </a:solidFill>
            <a:tailEnd type="arrow"/>
          </a:ln>
          <a:effectLst>
            <a:glow rad="139700">
              <a:schemeClr val="bg1">
                <a:lumMod val="6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48 Conector angular"/>
          <p:cNvCxnSpPr>
            <a:cxnSpLocks/>
          </p:cNvCxnSpPr>
          <p:nvPr/>
        </p:nvCxnSpPr>
        <p:spPr>
          <a:xfrm>
            <a:off x="3528675" y="476015"/>
            <a:ext cx="1210003" cy="1088375"/>
          </a:xfrm>
          <a:prstGeom prst="bentConnector3">
            <a:avLst>
              <a:gd name="adj1" fmla="val 50000"/>
            </a:avLst>
          </a:prstGeom>
          <a:ln>
            <a:solidFill>
              <a:schemeClr val="tx1"/>
            </a:solidFill>
            <a:tailEnd type="arrow"/>
          </a:ln>
          <a:effectLst>
            <a:glow rad="139700">
              <a:schemeClr val="bg1">
                <a:lumMod val="6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54 Conector angular"/>
          <p:cNvCxnSpPr>
            <a:cxnSpLocks/>
            <a:endCxn id="7" idx="1"/>
          </p:cNvCxnSpPr>
          <p:nvPr/>
        </p:nvCxnSpPr>
        <p:spPr>
          <a:xfrm rot="16200000" flipH="1">
            <a:off x="2704438" y="1319679"/>
            <a:ext cx="2697578" cy="1010250"/>
          </a:xfrm>
          <a:prstGeom prst="bentConnector2">
            <a:avLst/>
          </a:prstGeom>
          <a:ln>
            <a:solidFill>
              <a:schemeClr val="tx1"/>
            </a:solidFill>
            <a:tailEnd type="arrow"/>
          </a:ln>
          <a:effectLst>
            <a:glow rad="139700">
              <a:schemeClr val="bg1">
                <a:lumMod val="6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5" name="74 Conector angular"/>
          <p:cNvCxnSpPr>
            <a:cxnSpLocks/>
            <a:stCxn id="6" idx="3"/>
            <a:endCxn id="34" idx="1"/>
          </p:cNvCxnSpPr>
          <p:nvPr/>
        </p:nvCxnSpPr>
        <p:spPr>
          <a:xfrm flipV="1">
            <a:off x="6738942" y="982072"/>
            <a:ext cx="714382" cy="743920"/>
          </a:xfrm>
          <a:prstGeom prst="bentConnector3">
            <a:avLst>
              <a:gd name="adj1" fmla="val 50000"/>
            </a:avLst>
          </a:prstGeom>
          <a:ln>
            <a:solidFill>
              <a:schemeClr val="tx1"/>
            </a:solidFill>
            <a:tailEnd type="arrow"/>
          </a:ln>
          <a:effectLst>
            <a:glow rad="1397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a:cxnSpLocks/>
            <a:stCxn id="7" idx="3"/>
          </p:cNvCxnSpPr>
          <p:nvPr/>
        </p:nvCxnSpPr>
        <p:spPr>
          <a:xfrm>
            <a:off x="6692154" y="3173593"/>
            <a:ext cx="807923" cy="1"/>
          </a:xfrm>
          <a:prstGeom prst="straightConnector1">
            <a:avLst/>
          </a:prstGeom>
          <a:ln>
            <a:solidFill>
              <a:schemeClr val="tx1"/>
            </a:solidFill>
            <a:tailEnd type="arrow"/>
          </a:ln>
          <a:effectLst>
            <a:glow rad="1397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3" name="92 Conector angular"/>
          <p:cNvCxnSpPr>
            <a:cxnSpLocks/>
            <a:stCxn id="8" idx="3"/>
            <a:endCxn id="58" idx="1"/>
          </p:cNvCxnSpPr>
          <p:nvPr/>
        </p:nvCxnSpPr>
        <p:spPr>
          <a:xfrm>
            <a:off x="6022898" y="4804553"/>
            <a:ext cx="1477212" cy="804547"/>
          </a:xfrm>
          <a:prstGeom prst="bentConnector3">
            <a:avLst>
              <a:gd name="adj1" fmla="val 50000"/>
            </a:avLst>
          </a:prstGeom>
          <a:ln>
            <a:solidFill>
              <a:schemeClr val="tx1"/>
            </a:solidFill>
            <a:tailEnd type="arrow"/>
          </a:ln>
          <a:effectLst>
            <a:glow rad="1397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870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65209" y="2428569"/>
            <a:ext cx="2673424"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La negación de la responsabilidad</a:t>
              </a:r>
            </a:p>
          </p:txBody>
        </p:sp>
      </p:grpSp>
      <p:grpSp>
        <p:nvGrpSpPr>
          <p:cNvPr id="43012" name="Group 5"/>
          <p:cNvGrpSpPr>
            <a:grpSpLocks/>
          </p:cNvGrpSpPr>
          <p:nvPr/>
        </p:nvGrpSpPr>
        <p:grpSpPr bwMode="auto">
          <a:xfrm>
            <a:off x="2910138" y="689279"/>
            <a:ext cx="8907488" cy="5970828"/>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2" name="Rectángulo 1"/>
          <p:cNvSpPr/>
          <p:nvPr/>
        </p:nvSpPr>
        <p:spPr>
          <a:xfrm>
            <a:off x="2900102" y="1327597"/>
            <a:ext cx="8975594" cy="400110"/>
          </a:xfrm>
          <a:prstGeom prst="rect">
            <a:avLst/>
          </a:prstGeom>
        </p:spPr>
        <p:txBody>
          <a:bodyPr wrap="square">
            <a:spAutoFit/>
          </a:bodyPr>
          <a:lstStyle/>
          <a:p>
            <a:pPr algn="just"/>
            <a:r>
              <a:rPr lang="es-CO" sz="2000" dirty="0">
                <a:solidFill>
                  <a:schemeClr val="bg1"/>
                </a:solidFill>
              </a:rPr>
              <a:t>“...Nosotros no asesinamos, hacemos justicia...”</a:t>
            </a:r>
            <a:r>
              <a:rPr lang="es-CO" sz="2000" b="1" dirty="0">
                <a:solidFill>
                  <a:schemeClr val="bg1"/>
                </a:solidFill>
                <a:effectLst>
                  <a:outerShdw blurRad="38100" dist="38100" dir="2700000" algn="tl">
                    <a:srgbClr val="000000">
                      <a:alpha val="43137"/>
                    </a:srgbClr>
                  </a:outerShdw>
                </a:effectLst>
              </a:rPr>
              <a:t>[1]</a:t>
            </a:r>
          </a:p>
        </p:txBody>
      </p:sp>
      <p:sp>
        <p:nvSpPr>
          <p:cNvPr id="4" name="Rectángulo 3"/>
          <p:cNvSpPr/>
          <p:nvPr/>
        </p:nvSpPr>
        <p:spPr>
          <a:xfrm>
            <a:off x="3061571" y="3880760"/>
            <a:ext cx="8975594" cy="400110"/>
          </a:xfrm>
          <a:prstGeom prst="rect">
            <a:avLst/>
          </a:prstGeom>
        </p:spPr>
        <p:txBody>
          <a:bodyPr wrap="square">
            <a:spAutoFit/>
          </a:bodyPr>
          <a:lstStyle/>
          <a:p>
            <a:pPr algn="just">
              <a:spcAft>
                <a:spcPts val="0"/>
              </a:spcAft>
            </a:pPr>
            <a:r>
              <a:rPr lang="es-ES" sz="2000" dirty="0">
                <a:latin typeface="Calibri" panose="020F0502020204030204" pitchFamily="34" charset="0"/>
                <a:ea typeface="Calibri" panose="020F0502020204030204" pitchFamily="34" charset="0"/>
                <a:cs typeface="Times New Roman" panose="02020603050405020304" pitchFamily="18" charset="0"/>
              </a:rPr>
              <a:t>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928047" y="94840"/>
            <a:ext cx="10913595" cy="42550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2" algn="ctr" fontAlgn="base">
              <a:lnSpc>
                <a:spcPct val="115000"/>
              </a:lnSpc>
              <a:spcBef>
                <a:spcPts val="1000"/>
              </a:spcBef>
              <a:spcAft>
                <a:spcPts val="0"/>
              </a:spcAft>
              <a:buClr>
                <a:srgbClr val="000000"/>
              </a:buClr>
            </a:pPr>
            <a:r>
              <a:rPr lang="es-CO" sz="2000" b="1" kern="0" dirty="0">
                <a:solidFill>
                  <a:srgbClr val="000000"/>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Tema 1: Negación del delito</a:t>
            </a:r>
            <a:endParaRPr lang="es-CO" sz="2000" b="1" u="none" strike="noStrike" kern="0" spc="0" dirty="0">
              <a:ln>
                <a:noFill/>
              </a:ln>
              <a:solidFill>
                <a:srgbClr val="000000"/>
              </a:solidFill>
              <a:effectLst>
                <a:glow>
                  <a:srgbClr val="000000"/>
                </a:glow>
                <a:outerShdw sx="0" sy="0">
                  <a:srgbClr val="000000"/>
                </a:outerShdw>
                <a:reflection stA="0" endPos="0" fadeDir="0" sx="0" sy="0"/>
              </a:effectLst>
              <a:ea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C604CA86-DE47-47B9-8E47-61969316E25D}"/>
              </a:ext>
            </a:extLst>
          </p:cNvPr>
          <p:cNvSpPr/>
          <p:nvPr/>
        </p:nvSpPr>
        <p:spPr>
          <a:xfrm>
            <a:off x="2934155" y="1671306"/>
            <a:ext cx="7432431" cy="369332"/>
          </a:xfrm>
          <a:prstGeom prst="rect">
            <a:avLst/>
          </a:prstGeom>
        </p:spPr>
        <p:txBody>
          <a:bodyPr wrap="square">
            <a:spAutoFit/>
          </a:bodyPr>
          <a:lstStyle/>
          <a:p>
            <a:r>
              <a:rPr lang="es-CO" dirty="0">
                <a:solidFill>
                  <a:schemeClr val="bg1"/>
                </a:solidFill>
              </a:rPr>
              <a:t>“...No quisiéramos más guerra, pero quién nos defiende del enemigo...” [5]</a:t>
            </a:r>
          </a:p>
        </p:txBody>
      </p:sp>
      <p:sp>
        <p:nvSpPr>
          <p:cNvPr id="6" name="Rectángulo 5">
            <a:extLst>
              <a:ext uri="{FF2B5EF4-FFF2-40B4-BE49-F238E27FC236}">
                <a16:creationId xmlns:a16="http://schemas.microsoft.com/office/drawing/2014/main" id="{F5046C1F-F51B-45CC-BC4E-B4F9CE45B17D}"/>
              </a:ext>
            </a:extLst>
          </p:cNvPr>
          <p:cNvSpPr/>
          <p:nvPr/>
        </p:nvSpPr>
        <p:spPr>
          <a:xfrm>
            <a:off x="3047999" y="2274838"/>
            <a:ext cx="8515643" cy="1754326"/>
          </a:xfrm>
          <a:prstGeom prst="rect">
            <a:avLst/>
          </a:prstGeom>
        </p:spPr>
        <p:txBody>
          <a:bodyPr wrap="square">
            <a:spAutoFit/>
          </a:bodyPr>
          <a:lstStyle/>
          <a:p>
            <a:pPr algn="just"/>
            <a:r>
              <a:rPr lang="es-CO" dirty="0">
                <a:solidFill>
                  <a:schemeClr val="bg1"/>
                </a:solidFill>
              </a:rPr>
              <a:t>...De alguna forma debemos buscar los recursos para sostenernos, los que extorsionan desde la cárcel no son de nuestro grupos, son delincuentes comunes, que se hacen pasar por nosotros Úsuga [...] la gente, el comerciante, el ganadero, todos ellos nos colaboran financieramente porque quieren, nadie los obliga, hay momentos que se le exige una cuota para la causa, pero ellos tienen nuestra gratitud y les cuidamos de los delincuentes y de las guerrillas... [5]</a:t>
            </a:r>
          </a:p>
        </p:txBody>
      </p:sp>
      <p:sp>
        <p:nvSpPr>
          <p:cNvPr id="7" name="Rectángulo 6">
            <a:extLst>
              <a:ext uri="{FF2B5EF4-FFF2-40B4-BE49-F238E27FC236}">
                <a16:creationId xmlns:a16="http://schemas.microsoft.com/office/drawing/2014/main" id="{A66B5D20-160F-4565-90F2-FE85ABF3433C}"/>
              </a:ext>
            </a:extLst>
          </p:cNvPr>
          <p:cNvSpPr/>
          <p:nvPr/>
        </p:nvSpPr>
        <p:spPr>
          <a:xfrm>
            <a:off x="3208021" y="4175715"/>
            <a:ext cx="8203865" cy="646331"/>
          </a:xfrm>
          <a:prstGeom prst="rect">
            <a:avLst/>
          </a:prstGeom>
        </p:spPr>
        <p:txBody>
          <a:bodyPr wrap="square">
            <a:spAutoFit/>
          </a:bodyPr>
          <a:lstStyle/>
          <a:p>
            <a:pPr algn="just"/>
            <a:r>
              <a:rPr lang="es-CO" dirty="0">
                <a:solidFill>
                  <a:schemeClr val="bg1"/>
                </a:solidFill>
              </a:rPr>
              <a:t>...No nos miren como los malos, somos personas como otros.  La guerrilla es el problema y la pobreza.[5]</a:t>
            </a:r>
          </a:p>
        </p:txBody>
      </p:sp>
      <p:sp>
        <p:nvSpPr>
          <p:cNvPr id="8" name="Rectángulo 7">
            <a:extLst>
              <a:ext uri="{FF2B5EF4-FFF2-40B4-BE49-F238E27FC236}">
                <a16:creationId xmlns:a16="http://schemas.microsoft.com/office/drawing/2014/main" id="{259512C5-66E7-4CC9-8BF1-4917C46B2468}"/>
              </a:ext>
            </a:extLst>
          </p:cNvPr>
          <p:cNvSpPr/>
          <p:nvPr/>
        </p:nvSpPr>
        <p:spPr>
          <a:xfrm>
            <a:off x="3242073" y="4807763"/>
            <a:ext cx="8203865" cy="1200329"/>
          </a:xfrm>
          <a:prstGeom prst="rect">
            <a:avLst/>
          </a:prstGeom>
        </p:spPr>
        <p:txBody>
          <a:bodyPr wrap="square">
            <a:spAutoFit/>
          </a:bodyPr>
          <a:lstStyle/>
          <a:p>
            <a:pPr algn="just"/>
            <a:r>
              <a:rPr lang="es-CO" dirty="0">
                <a:solidFill>
                  <a:schemeClr val="bg1"/>
                </a:solidFill>
              </a:rPr>
              <a:t>...Yo no puedo hablar si lo que hago en esta guerra está bien o está mal, lo que si sé es sobre una guerra justa, en la cuál se libra por unos interese colectivos y no particulares, si el país no hubiese tanta miseria y pobreza, nosotros no existiremos… [1]</a:t>
            </a:r>
          </a:p>
        </p:txBody>
      </p:sp>
    </p:spTree>
    <p:extLst>
      <p:ext uri="{BB962C8B-B14F-4D97-AF65-F5344CB8AC3E}">
        <p14:creationId xmlns:p14="http://schemas.microsoft.com/office/powerpoint/2010/main" val="322718919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65209" y="2428569"/>
            <a:ext cx="2673424"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La negación de la responsabilidad</a:t>
              </a:r>
            </a:p>
          </p:txBody>
        </p:sp>
      </p:grpSp>
      <p:grpSp>
        <p:nvGrpSpPr>
          <p:cNvPr id="43012" name="Group 5"/>
          <p:cNvGrpSpPr>
            <a:grpSpLocks/>
          </p:cNvGrpSpPr>
          <p:nvPr/>
        </p:nvGrpSpPr>
        <p:grpSpPr bwMode="auto">
          <a:xfrm>
            <a:off x="2910138" y="689279"/>
            <a:ext cx="8907488" cy="5970828"/>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4" name="Rectángulo 3"/>
          <p:cNvSpPr/>
          <p:nvPr/>
        </p:nvSpPr>
        <p:spPr>
          <a:xfrm>
            <a:off x="3061571" y="3880760"/>
            <a:ext cx="8975594" cy="400110"/>
          </a:xfrm>
          <a:prstGeom prst="rect">
            <a:avLst/>
          </a:prstGeom>
        </p:spPr>
        <p:txBody>
          <a:bodyPr wrap="square">
            <a:spAutoFit/>
          </a:bodyPr>
          <a:lstStyle/>
          <a:p>
            <a:pPr algn="just">
              <a:spcAft>
                <a:spcPts val="0"/>
              </a:spcAft>
            </a:pPr>
            <a:r>
              <a:rPr lang="es-ES" sz="2000" dirty="0">
                <a:latin typeface="Calibri" panose="020F0502020204030204" pitchFamily="34" charset="0"/>
                <a:ea typeface="Calibri" panose="020F0502020204030204" pitchFamily="34" charset="0"/>
                <a:cs typeface="Times New Roman" panose="02020603050405020304" pitchFamily="18" charset="0"/>
              </a:rPr>
              <a:t>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928047" y="94840"/>
            <a:ext cx="10913595" cy="42550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2" algn="ctr" fontAlgn="base">
              <a:lnSpc>
                <a:spcPct val="115000"/>
              </a:lnSpc>
              <a:spcBef>
                <a:spcPts val="1000"/>
              </a:spcBef>
              <a:spcAft>
                <a:spcPts val="0"/>
              </a:spcAft>
              <a:buClr>
                <a:srgbClr val="000000"/>
              </a:buClr>
            </a:pPr>
            <a:r>
              <a:rPr lang="es-CO" sz="2000" b="1" kern="0" dirty="0">
                <a:solidFill>
                  <a:srgbClr val="000000"/>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Tema 1: Negación del delito</a:t>
            </a:r>
            <a:endParaRPr lang="es-CO" sz="2000" b="1" u="none" strike="noStrike" kern="0" spc="0" dirty="0">
              <a:ln>
                <a:noFill/>
              </a:ln>
              <a:solidFill>
                <a:srgbClr val="000000"/>
              </a:solidFill>
              <a:effectLst>
                <a:glow>
                  <a:srgbClr val="000000"/>
                </a:glow>
                <a:outerShdw sx="0" sy="0">
                  <a:srgbClr val="000000"/>
                </a:outerShdw>
                <a:reflection stA="0" endPos="0" fadeDir="0" sx="0" sy="0"/>
              </a:effectLst>
              <a:ea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25332D1-889C-4F7D-954E-C4A87672CAD3}"/>
              </a:ext>
            </a:extLst>
          </p:cNvPr>
          <p:cNvSpPr/>
          <p:nvPr/>
        </p:nvSpPr>
        <p:spPr>
          <a:xfrm>
            <a:off x="3512233" y="1261232"/>
            <a:ext cx="7685649" cy="1938992"/>
          </a:xfrm>
          <a:prstGeom prst="rect">
            <a:avLst/>
          </a:prstGeom>
        </p:spPr>
        <p:txBody>
          <a:bodyPr wrap="square">
            <a:spAutoFit/>
          </a:bodyPr>
          <a:lstStyle/>
          <a:p>
            <a:pPr algn="just"/>
            <a:r>
              <a:rPr lang="es-CO" sz="2400" dirty="0">
                <a:solidFill>
                  <a:schemeClr val="bg1"/>
                </a:solidFill>
              </a:rPr>
              <a:t>Por eso, mientras las guerrillas en Colombia continúen amenazando la vida de sus compatriotas, la reflexión ética nos dará como resultado la obligación de defendernos de manera individual o colectiva, en espera de un Estado que de verdad nos proteja.</a:t>
            </a:r>
          </a:p>
        </p:txBody>
      </p:sp>
      <p:sp>
        <p:nvSpPr>
          <p:cNvPr id="2" name="Rectángulo 1">
            <a:extLst>
              <a:ext uri="{FF2B5EF4-FFF2-40B4-BE49-F238E27FC236}">
                <a16:creationId xmlns:a16="http://schemas.microsoft.com/office/drawing/2014/main" id="{51F3F0A4-DEF2-4C28-BAAB-0AB603C9781A}"/>
              </a:ext>
            </a:extLst>
          </p:cNvPr>
          <p:cNvSpPr/>
          <p:nvPr/>
        </p:nvSpPr>
        <p:spPr>
          <a:xfrm>
            <a:off x="3328144" y="3566397"/>
            <a:ext cx="8053826" cy="2308324"/>
          </a:xfrm>
          <a:prstGeom prst="rect">
            <a:avLst/>
          </a:prstGeom>
        </p:spPr>
        <p:txBody>
          <a:bodyPr wrap="square">
            <a:spAutoFit/>
          </a:bodyPr>
          <a:lstStyle/>
          <a:p>
            <a:pPr algn="just"/>
            <a:r>
              <a:rPr lang="es-CO" sz="2400" dirty="0">
                <a:solidFill>
                  <a:schemeClr val="bg1"/>
                </a:solidFill>
              </a:rPr>
              <a:t>…Sólo sé que soy lo que soy porque la guerra vino a mi casa, no tocó la puerta y entró sin avisar. En ese instante no encontré otra opción que defenderme, lo que he hecho, ha sido porque ellos empezaron a despojarnos de nuestra tierras y asesinar a nuestras familias, es una situación de dame y toma, si me entiendes…[5]</a:t>
            </a:r>
          </a:p>
        </p:txBody>
      </p:sp>
    </p:spTree>
    <p:extLst>
      <p:ext uri="{BB962C8B-B14F-4D97-AF65-F5344CB8AC3E}">
        <p14:creationId xmlns:p14="http://schemas.microsoft.com/office/powerpoint/2010/main" val="5434813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22831" y="2606721"/>
            <a:ext cx="2415654" cy="1214651"/>
          </a:xfrm>
          <a:prstGeom prst="ellipse">
            <a:avLst/>
          </a:prstGeom>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La negación del daño</a:t>
            </a:r>
          </a:p>
        </p:txBody>
      </p:sp>
      <p:sp>
        <p:nvSpPr>
          <p:cNvPr id="3" name="Rectángulo redondeado 2"/>
          <p:cNvSpPr/>
          <p:nvPr/>
        </p:nvSpPr>
        <p:spPr>
          <a:xfrm>
            <a:off x="2538485" y="109182"/>
            <a:ext cx="9457897" cy="65509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100" dirty="0"/>
              <a:t>…Nosotros no es que seamos como nos llaman mercaderes de la muerte o que gozamos asesinando, se le da de baja al que realmente se lo merece. Siempre investigamos antes de tomar una decisión de esta índole, para no cometer equivocaciones. Lo que sucede es que a veces hay malas comunicaciones o efectos adversos a las acciones de guerra... [p2]</a:t>
            </a:r>
          </a:p>
          <a:p>
            <a:pPr algn="just"/>
            <a:r>
              <a:rPr lang="es-CO" sz="2100" dirty="0"/>
              <a:t>…hacemos justicia, no daño en la zonas de nuestra influencia...el enemigo a través de sus acciones destruye a nuestro pueblo, nosotros somo escudos de la indulgencia y de la injusticia social… [1]</a:t>
            </a:r>
          </a:p>
          <a:p>
            <a:pPr algn="just"/>
            <a:r>
              <a:rPr lang="es-CO" sz="2100" dirty="0"/>
              <a:t>…Las minas quiebras patas, son gajes del oficio…en la guerra irregular hay acciones que son necesarias, es como si un avión de guerra del ejercito nos mandará una bomba y muriese personas descuartizadas y quién le dice algo, nadie… a los campesinos les avisamos donde están sembradas estas minas, pero son imprudentes…[1]</a:t>
            </a:r>
          </a:p>
          <a:p>
            <a:pPr algn="just"/>
            <a:r>
              <a:rPr lang="es-CO" sz="2100" dirty="0"/>
              <a:t> …Los objetivos políticos y militares… [1]</a:t>
            </a:r>
          </a:p>
          <a:p>
            <a:pPr algn="just"/>
            <a:r>
              <a:rPr lang="es-CO" sz="2100" dirty="0"/>
              <a:t>…Dentro de la lógica de la guerra siempre habrá muertes y dolor, en la historias de la guerras no se ha ganado batallas sin exponer la sangre y el sufrimiento,  no hay triunfo sin dolor… cuando se da de baja alguien, lo más seguro fue por acciones objetivas de la guerra… [2]</a:t>
            </a:r>
          </a:p>
        </p:txBody>
      </p:sp>
    </p:spTree>
    <p:extLst>
      <p:ext uri="{BB962C8B-B14F-4D97-AF65-F5344CB8AC3E}">
        <p14:creationId xmlns:p14="http://schemas.microsoft.com/office/powerpoint/2010/main" val="1264854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076691" y="2704375"/>
            <a:ext cx="8038618" cy="3170099"/>
          </a:xfrm>
          <a:prstGeom prst="rect">
            <a:avLst/>
          </a:prstGeom>
          <a:noFill/>
        </p:spPr>
        <p:txBody>
          <a:bodyPr wrap="square" rtlCol="0">
            <a:spAutoFit/>
          </a:bodyPr>
          <a:lstStyle/>
          <a:p>
            <a:pPr algn="ctr"/>
            <a:r>
              <a:rPr lang="es-ES_tradnl" sz="4000" b="1" dirty="0">
                <a:solidFill>
                  <a:schemeClr val="bg1"/>
                </a:solidFill>
              </a:rPr>
              <a:t>3ra JORNADA DE CONFERENCIAS INTERNACIONALES ATENEO IBERO-LATINOAMERICANO</a:t>
            </a:r>
          </a:p>
          <a:p>
            <a:pPr algn="ctr"/>
            <a:r>
              <a:rPr lang="es-ES_tradnl" sz="4000" b="1" dirty="0">
                <a:solidFill>
                  <a:schemeClr val="bg1"/>
                </a:solidFill>
              </a:rPr>
              <a:t>VIDEO CONFERENCIA/10 DE JUNIO DEL 2020 </a:t>
            </a:r>
          </a:p>
        </p:txBody>
      </p:sp>
      <p:pic>
        <p:nvPicPr>
          <p:cNvPr id="4" name="Imagen 3">
            <a:extLst>
              <a:ext uri="{FF2B5EF4-FFF2-40B4-BE49-F238E27FC236}">
                <a16:creationId xmlns:a16="http://schemas.microsoft.com/office/drawing/2014/main" id="{99D39FC3-AD06-4D5A-B565-264038AEF320}"/>
              </a:ext>
            </a:extLst>
          </p:cNvPr>
          <p:cNvPicPr>
            <a:picLocks noChangeAspect="1"/>
          </p:cNvPicPr>
          <p:nvPr/>
        </p:nvPicPr>
        <p:blipFill>
          <a:blip r:embed="rId3"/>
          <a:stretch>
            <a:fillRect/>
          </a:stretch>
        </p:blipFill>
        <p:spPr>
          <a:xfrm>
            <a:off x="3507123" y="118534"/>
            <a:ext cx="4419599" cy="2387599"/>
          </a:xfrm>
          <a:prstGeom prst="rect">
            <a:avLst/>
          </a:prstGeom>
        </p:spPr>
      </p:pic>
      <p:pic>
        <p:nvPicPr>
          <p:cNvPr id="5" name="Imagen 4">
            <a:extLst>
              <a:ext uri="{FF2B5EF4-FFF2-40B4-BE49-F238E27FC236}">
                <a16:creationId xmlns:a16="http://schemas.microsoft.com/office/drawing/2014/main" id="{329C92CE-EFB9-422A-BA1F-01E2954FE349}"/>
              </a:ext>
            </a:extLst>
          </p:cNvPr>
          <p:cNvPicPr>
            <a:picLocks noChangeAspect="1"/>
          </p:cNvPicPr>
          <p:nvPr/>
        </p:nvPicPr>
        <p:blipFill>
          <a:blip r:embed="rId4"/>
          <a:stretch>
            <a:fillRect/>
          </a:stretch>
        </p:blipFill>
        <p:spPr>
          <a:xfrm>
            <a:off x="7926722" y="118534"/>
            <a:ext cx="3960478" cy="2387600"/>
          </a:xfrm>
          <a:prstGeom prst="rect">
            <a:avLst/>
          </a:prstGeom>
        </p:spPr>
      </p:pic>
      <p:pic>
        <p:nvPicPr>
          <p:cNvPr id="6" name="Imagen 5">
            <a:extLst>
              <a:ext uri="{FF2B5EF4-FFF2-40B4-BE49-F238E27FC236}">
                <a16:creationId xmlns:a16="http://schemas.microsoft.com/office/drawing/2014/main" id="{A3206B4A-7454-47F7-97E1-2F7DACB9F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15" y="118535"/>
            <a:ext cx="3418609" cy="2387598"/>
          </a:xfrm>
          <a:prstGeom prst="rect">
            <a:avLst/>
          </a:prstGeom>
        </p:spPr>
      </p:pic>
    </p:spTree>
    <p:extLst>
      <p:ext uri="{BB962C8B-B14F-4D97-AF65-F5344CB8AC3E}">
        <p14:creationId xmlns:p14="http://schemas.microsoft.com/office/powerpoint/2010/main" val="115646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22831" y="2606721"/>
            <a:ext cx="2415654" cy="1214651"/>
          </a:xfrm>
          <a:prstGeom prst="ellipse">
            <a:avLst/>
          </a:prstGeom>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La negación del daño</a:t>
            </a:r>
          </a:p>
        </p:txBody>
      </p:sp>
      <p:sp>
        <p:nvSpPr>
          <p:cNvPr id="3" name="Rectángulo redondeado 2"/>
          <p:cNvSpPr/>
          <p:nvPr/>
        </p:nvSpPr>
        <p:spPr>
          <a:xfrm>
            <a:off x="2538485" y="109182"/>
            <a:ext cx="9457897" cy="65509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CO" sz="2400" dirty="0">
                <a:latin typeface="Calibri" panose="020F0502020204030204" pitchFamily="34" charset="0"/>
                <a:ea typeface="Calibri" panose="020F0502020204030204" pitchFamily="34" charset="0"/>
                <a:cs typeface="Times New Roman" panose="02020603050405020304" pitchFamily="18" charset="0"/>
              </a:rPr>
              <a:t>…Yo puedo perdonar todo lo que ha pasado en estos veinte años de guerra, pero la muerte de mi padre, no [...] Ese capítulo de mi vida aún no se ha cerrado si no me devuelven el cadáver de mi padre [...] Durante el primer año fuimos una organización de espíritu exclusivamente vengativo, y cuando ya habíamos ejecutado a la mayor parte de los asesinos de mi padre, comenzamos a ser justicieros... Éramos unos pistoleros vengadores con una causa por la justicia. Así de sencillo [...]―A mí me pueden pintar como Satanás ante el mundo…sólo me consuela que yo no empecé esta guerra, y las Autodefensas somos hijas legítimas de las guerrillas en Colombia…[5]</a:t>
            </a:r>
          </a:p>
          <a:p>
            <a:pPr algn="just">
              <a:lnSpc>
                <a:spcPct val="107000"/>
              </a:lnSpc>
              <a:spcAft>
                <a:spcPts val="800"/>
              </a:spcAft>
            </a:pPr>
            <a:r>
              <a:rPr lang="es-CO" sz="2400" dirty="0">
                <a:latin typeface="Calibri" panose="020F0502020204030204" pitchFamily="34" charset="0"/>
                <a:ea typeface="Calibri" panose="020F0502020204030204" pitchFamily="34" charset="0"/>
                <a:cs typeface="Times New Roman" panose="02020603050405020304" pitchFamily="18" charset="0"/>
              </a:rPr>
              <a:t>…El perdón para mi…es no tener intención de retaliación contra alguien y no reaccionar de manera violenta contra esa persona. Sin embargo, el perdón para mí tiene un límite: cuando la persona sigue representando un riesgo para otros, ahí es castigable…[2]</a:t>
            </a:r>
          </a:p>
        </p:txBody>
      </p:sp>
    </p:spTree>
    <p:extLst>
      <p:ext uri="{BB962C8B-B14F-4D97-AF65-F5344CB8AC3E}">
        <p14:creationId xmlns:p14="http://schemas.microsoft.com/office/powerpoint/2010/main" val="711430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09182" y="2251881"/>
            <a:ext cx="3084394" cy="1569491"/>
          </a:xfrm>
          <a:prstGeom prst="ellipse">
            <a:avLst/>
          </a:prstGeom>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t>La negación de la víctima</a:t>
            </a:r>
          </a:p>
        </p:txBody>
      </p:sp>
      <p:sp>
        <p:nvSpPr>
          <p:cNvPr id="3" name="Rectángulo redondeado 2"/>
          <p:cNvSpPr/>
          <p:nvPr/>
        </p:nvSpPr>
        <p:spPr>
          <a:xfrm>
            <a:off x="3193575" y="614150"/>
            <a:ext cx="8652681" cy="5609230"/>
          </a:xfrm>
          <a:prstGeom prst="roundRect">
            <a:avLst/>
          </a:prstGeom>
          <a:ln>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sz="2000" dirty="0"/>
          </a:p>
          <a:p>
            <a:pPr algn="just"/>
            <a:endParaRPr lang="es-ES" sz="2200" b="1" dirty="0">
              <a:solidFill>
                <a:schemeClr val="tx1"/>
              </a:solidFill>
              <a:effectLst>
                <a:outerShdw blurRad="38100" dist="38100" dir="2700000" algn="tl">
                  <a:srgbClr val="000000">
                    <a:alpha val="43137"/>
                  </a:srgbClr>
                </a:outerShdw>
              </a:effectLst>
            </a:endParaRPr>
          </a:p>
          <a:p>
            <a:pPr algn="just"/>
            <a:endParaRPr lang="es-ES" sz="2000" dirty="0"/>
          </a:p>
          <a:p>
            <a:pPr algn="just"/>
            <a:endParaRPr lang="es-ES" dirty="0"/>
          </a:p>
          <a:p>
            <a:pPr algn="just"/>
            <a:endParaRPr lang="es-ES" dirty="0"/>
          </a:p>
          <a:p>
            <a:pPr algn="just"/>
            <a:endParaRPr lang="es-ES" dirty="0"/>
          </a:p>
          <a:p>
            <a:pPr algn="just"/>
            <a:endParaRPr lang="es-ES" dirty="0"/>
          </a:p>
          <a:p>
            <a:pPr algn="just"/>
            <a:endParaRPr lang="es-ES" sz="2000"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CO" dirty="0"/>
          </a:p>
        </p:txBody>
      </p:sp>
      <p:sp>
        <p:nvSpPr>
          <p:cNvPr id="4" name="Rectángulo 3">
            <a:extLst>
              <a:ext uri="{FF2B5EF4-FFF2-40B4-BE49-F238E27FC236}">
                <a16:creationId xmlns:a16="http://schemas.microsoft.com/office/drawing/2014/main" id="{D94BA206-5C8A-4930-9EE4-582A53BD5D66}"/>
              </a:ext>
            </a:extLst>
          </p:cNvPr>
          <p:cNvSpPr/>
          <p:nvPr/>
        </p:nvSpPr>
        <p:spPr>
          <a:xfrm>
            <a:off x="3284562" y="640841"/>
            <a:ext cx="8561694" cy="5586145"/>
          </a:xfrm>
          <a:prstGeom prst="rect">
            <a:avLst/>
          </a:prstGeom>
        </p:spPr>
        <p:txBody>
          <a:bodyPr wrap="square">
            <a:spAutoFit/>
          </a:bodyPr>
          <a:lstStyle/>
          <a:p>
            <a:pPr algn="just"/>
            <a:r>
              <a:rPr lang="es-CO" dirty="0"/>
              <a:t>…</a:t>
            </a:r>
            <a:r>
              <a:rPr lang="es-CO" sz="2100" dirty="0">
                <a:solidFill>
                  <a:schemeClr val="bg1"/>
                </a:solidFill>
              </a:rPr>
              <a:t>Las personas que hay que darle de baja, es porque se lo merece…. yo JMP digo esto y lo sostengo, hay sapos que hay que darles de baja, no podría decir que hay personas malas y buenas, en los lugares que yo he estado hay ratas que había que desaparecer…pero a veces también había personas en el lugar equivocado…Se iba por uno pero la mano se nos pasaba y caen otros, si me entiendes…no todas las personas son víctimas, ya que muchas de ellas le pasó lo que le pasó por algo o se lo merecía…si usted por ejemplo es colaborador de la guerrilla no es víctima porque tiene un vinculo con ese grupo, entonces dígame usted “sería victima”, claro que no, es un objetivo porque está colaborando con el enemigo, por eso las muertes selectivas, las masacres o cuando se nos ordenaba asesinar alguien es porque tiene una condición de enemigo y no de víctima, incluso en el grupo que yo estaba, esa palabra de victimas no se utilizaba, la escucho es ahora…allá hablamos en términos de enemigo, ratas, objetivo…[5]  Nosotros cuando hacemos una “tarea” es porque esa persona tiene una condición de enemigo de la lucha armada y se justifica su muerte, es un objetivo militar, porque nosotros ajusticiamos al que se lo merecía…[1] </a:t>
            </a:r>
          </a:p>
        </p:txBody>
      </p:sp>
    </p:spTree>
    <p:extLst>
      <p:ext uri="{BB962C8B-B14F-4D97-AF65-F5344CB8AC3E}">
        <p14:creationId xmlns:p14="http://schemas.microsoft.com/office/powerpoint/2010/main" val="3763216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1" y="2428569"/>
            <a:ext cx="2504398"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La condena a quien condena</a:t>
              </a:r>
            </a:p>
          </p:txBody>
        </p:sp>
      </p:grpSp>
      <p:grpSp>
        <p:nvGrpSpPr>
          <p:cNvPr id="43012" name="Group 5"/>
          <p:cNvGrpSpPr>
            <a:grpSpLocks/>
          </p:cNvGrpSpPr>
          <p:nvPr/>
        </p:nvGrpSpPr>
        <p:grpSpPr bwMode="auto">
          <a:xfrm>
            <a:off x="2613028" y="-450166"/>
            <a:ext cx="9228615" cy="7308166"/>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2" name="Rectángulo 1"/>
          <p:cNvSpPr/>
          <p:nvPr/>
        </p:nvSpPr>
        <p:spPr>
          <a:xfrm>
            <a:off x="2900102" y="1327597"/>
            <a:ext cx="8975594" cy="400110"/>
          </a:xfrm>
          <a:prstGeom prst="rect">
            <a:avLst/>
          </a:prstGeom>
        </p:spPr>
        <p:txBody>
          <a:bodyPr wrap="square">
            <a:spAutoFit/>
          </a:bodyPr>
          <a:lstStyle/>
          <a:p>
            <a:pPr algn="just"/>
            <a:endParaRPr lang="es-CO" sz="2000" b="1" dirty="0">
              <a:effectLst>
                <a:outerShdw blurRad="38100" dist="38100" dir="2700000" algn="tl">
                  <a:srgbClr val="000000">
                    <a:alpha val="43137"/>
                  </a:srgbClr>
                </a:outerShdw>
              </a:effectLst>
            </a:endParaRPr>
          </a:p>
        </p:txBody>
      </p:sp>
      <p:sp>
        <p:nvSpPr>
          <p:cNvPr id="5" name="Rectángulo 4">
            <a:extLst>
              <a:ext uri="{FF2B5EF4-FFF2-40B4-BE49-F238E27FC236}">
                <a16:creationId xmlns:a16="http://schemas.microsoft.com/office/drawing/2014/main" id="{0444B243-7349-4904-BD0B-66B57BA6C51E}"/>
              </a:ext>
            </a:extLst>
          </p:cNvPr>
          <p:cNvSpPr/>
          <p:nvPr/>
        </p:nvSpPr>
        <p:spPr>
          <a:xfrm>
            <a:off x="3242074" y="1314759"/>
            <a:ext cx="8012080" cy="369332"/>
          </a:xfrm>
          <a:prstGeom prst="rect">
            <a:avLst/>
          </a:prstGeom>
        </p:spPr>
        <p:txBody>
          <a:bodyPr wrap="square">
            <a:spAutoFit/>
          </a:bodyPr>
          <a:lstStyle/>
          <a:p>
            <a:pPr algn="just"/>
            <a:endParaRPr lang="es-CO" dirty="0">
              <a:solidFill>
                <a:schemeClr val="bg1"/>
              </a:solidFill>
            </a:endParaRPr>
          </a:p>
        </p:txBody>
      </p:sp>
      <p:sp>
        <p:nvSpPr>
          <p:cNvPr id="6" name="Rectángulo 5">
            <a:extLst>
              <a:ext uri="{FF2B5EF4-FFF2-40B4-BE49-F238E27FC236}">
                <a16:creationId xmlns:a16="http://schemas.microsoft.com/office/drawing/2014/main" id="{535B272C-E416-4C62-8052-62BF305443CC}"/>
              </a:ext>
            </a:extLst>
          </p:cNvPr>
          <p:cNvSpPr/>
          <p:nvPr/>
        </p:nvSpPr>
        <p:spPr>
          <a:xfrm>
            <a:off x="3242074" y="210707"/>
            <a:ext cx="8012079" cy="677108"/>
          </a:xfrm>
          <a:prstGeom prst="rect">
            <a:avLst/>
          </a:prstGeom>
        </p:spPr>
        <p:txBody>
          <a:bodyPr wrap="square">
            <a:spAutoFit/>
          </a:bodyPr>
          <a:lstStyle/>
          <a:p>
            <a:pPr algn="just"/>
            <a:r>
              <a:rPr lang="es-CO" sz="1900" dirty="0">
                <a:solidFill>
                  <a:schemeClr val="bg1"/>
                </a:solidFill>
              </a:rPr>
              <a:t>...El gobierno les jugó una mala pasada a los paracos, por eso volví a coger las armas [...][10]</a:t>
            </a:r>
          </a:p>
        </p:txBody>
      </p:sp>
      <p:sp>
        <p:nvSpPr>
          <p:cNvPr id="3" name="Rectángulo 2">
            <a:extLst>
              <a:ext uri="{FF2B5EF4-FFF2-40B4-BE49-F238E27FC236}">
                <a16:creationId xmlns:a16="http://schemas.microsoft.com/office/drawing/2014/main" id="{AA5332DB-20FF-40AD-991F-5DAB16EF5E3C}"/>
              </a:ext>
            </a:extLst>
          </p:cNvPr>
          <p:cNvSpPr/>
          <p:nvPr/>
        </p:nvSpPr>
        <p:spPr>
          <a:xfrm>
            <a:off x="3123028" y="882977"/>
            <a:ext cx="8473139" cy="5647700"/>
          </a:xfrm>
          <a:prstGeom prst="rect">
            <a:avLst/>
          </a:prstGeom>
        </p:spPr>
        <p:txBody>
          <a:bodyPr wrap="square">
            <a:spAutoFit/>
          </a:bodyPr>
          <a:lstStyle/>
          <a:p>
            <a:pPr algn="just"/>
            <a:r>
              <a:rPr lang="es-CO" sz="1900" dirty="0">
                <a:solidFill>
                  <a:schemeClr val="bg1"/>
                </a:solidFill>
              </a:rPr>
              <a:t>…En 1964 un grupo de valientes en Marquetalia se defendieron de la tiranía del estado, eran campesinos hijos de la tierra  que solo pedían ayuda al estado y fueron atacados vilmente, el revolucionario significa que es un agente de cambio, el cambio de la clase social, que no se roben nuestro petróleo los gringos.  La gente nos trata de violentos, pero las acciones de guerras van en contra del gobierno, claro está a veces, hay errores de tácticas y fallamos, como todo.  Las fuerzas armadas también bombardean pensando que son los objetivos guerrillero y quienes muren campesinos inocentes y nadie dice nada.  El gobierno está más pendiente de la guerra que de los pobres, es por eso hay sectores militares que no están de acuerdo con la Paz firmada, ya que se le acabaría los millones de pesos que destina el estado al conflicto armado. Mire, hay sectores militares que les vende…[2]</a:t>
            </a:r>
            <a:endParaRPr lang="es-CO" sz="1700" dirty="0">
              <a:solidFill>
                <a:schemeClr val="bg1"/>
              </a:solidFill>
            </a:endParaRPr>
          </a:p>
          <a:p>
            <a:pPr algn="just"/>
            <a:r>
              <a:rPr lang="es-CO" sz="1900" dirty="0">
                <a:solidFill>
                  <a:schemeClr val="bg1"/>
                </a:solidFill>
              </a:rPr>
              <a:t>…Pienso que la paz sí es posible si el gobierno nos da más oportunidades en las zonas donde vivimos, porque estamos solos, sin la presencia del Estado, sin oportunidades para seguir adelante.  Muchas zonas están abandonadas, los jóvenes tienen que coger las armas porque no hay estudio, trabajo y sobre todo el trabajo, por eso los muchachos se van para la guerra, no nos pueden señalar a nosotros como el mal de la sociedad, ya que son varios las causales del problema del país y nosotros somos incluso fruto de ese mal superior… n armas a las guerrillas y surten a las bandas criminales…[2]</a:t>
            </a:r>
          </a:p>
        </p:txBody>
      </p:sp>
    </p:spTree>
    <p:extLst>
      <p:ext uri="{BB962C8B-B14F-4D97-AF65-F5344CB8AC3E}">
        <p14:creationId xmlns:p14="http://schemas.microsoft.com/office/powerpoint/2010/main" val="3328880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0" y="2428569"/>
            <a:ext cx="2794643"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La condena a quien condena</a:t>
              </a:r>
            </a:p>
          </p:txBody>
        </p:sp>
      </p:grpSp>
      <p:grpSp>
        <p:nvGrpSpPr>
          <p:cNvPr id="43012" name="Group 5"/>
          <p:cNvGrpSpPr>
            <a:grpSpLocks/>
          </p:cNvGrpSpPr>
          <p:nvPr/>
        </p:nvGrpSpPr>
        <p:grpSpPr bwMode="auto">
          <a:xfrm>
            <a:off x="2671220" y="0"/>
            <a:ext cx="9520779" cy="6660107"/>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2" name="Rectángulo 1"/>
          <p:cNvSpPr/>
          <p:nvPr/>
        </p:nvSpPr>
        <p:spPr>
          <a:xfrm>
            <a:off x="2900102" y="1327597"/>
            <a:ext cx="8975594" cy="400110"/>
          </a:xfrm>
          <a:prstGeom prst="rect">
            <a:avLst/>
          </a:prstGeom>
        </p:spPr>
        <p:txBody>
          <a:bodyPr wrap="square">
            <a:spAutoFit/>
          </a:bodyPr>
          <a:lstStyle/>
          <a:p>
            <a:pPr algn="just"/>
            <a:endParaRPr lang="es-CO" sz="2000" b="1" dirty="0">
              <a:effectLst>
                <a:outerShdw blurRad="38100" dist="38100" dir="2700000" algn="tl">
                  <a:srgbClr val="000000">
                    <a:alpha val="43137"/>
                  </a:srgbClr>
                </a:outerShdw>
              </a:effectLst>
            </a:endParaRPr>
          </a:p>
        </p:txBody>
      </p:sp>
      <p:sp>
        <p:nvSpPr>
          <p:cNvPr id="5" name="Rectángulo 4">
            <a:extLst>
              <a:ext uri="{FF2B5EF4-FFF2-40B4-BE49-F238E27FC236}">
                <a16:creationId xmlns:a16="http://schemas.microsoft.com/office/drawing/2014/main" id="{0444B243-7349-4904-BD0B-66B57BA6C51E}"/>
              </a:ext>
            </a:extLst>
          </p:cNvPr>
          <p:cNvSpPr/>
          <p:nvPr/>
        </p:nvSpPr>
        <p:spPr>
          <a:xfrm>
            <a:off x="3242074" y="1314759"/>
            <a:ext cx="8012080" cy="369332"/>
          </a:xfrm>
          <a:prstGeom prst="rect">
            <a:avLst/>
          </a:prstGeom>
        </p:spPr>
        <p:txBody>
          <a:bodyPr wrap="square">
            <a:spAutoFit/>
          </a:bodyPr>
          <a:lstStyle/>
          <a:p>
            <a:pPr algn="just"/>
            <a:endParaRPr lang="es-CO" dirty="0">
              <a:solidFill>
                <a:schemeClr val="bg1"/>
              </a:solidFill>
            </a:endParaRPr>
          </a:p>
        </p:txBody>
      </p:sp>
      <p:sp>
        <p:nvSpPr>
          <p:cNvPr id="6" name="Rectángulo 5">
            <a:extLst>
              <a:ext uri="{FF2B5EF4-FFF2-40B4-BE49-F238E27FC236}">
                <a16:creationId xmlns:a16="http://schemas.microsoft.com/office/drawing/2014/main" id="{535B272C-E416-4C62-8052-62BF305443CC}"/>
              </a:ext>
            </a:extLst>
          </p:cNvPr>
          <p:cNvSpPr/>
          <p:nvPr/>
        </p:nvSpPr>
        <p:spPr>
          <a:xfrm>
            <a:off x="3320940" y="1327597"/>
            <a:ext cx="8012079" cy="369332"/>
          </a:xfrm>
          <a:prstGeom prst="rect">
            <a:avLst/>
          </a:prstGeom>
        </p:spPr>
        <p:txBody>
          <a:bodyPr wrap="square">
            <a:spAutoFit/>
          </a:bodyPr>
          <a:lstStyle/>
          <a:p>
            <a:pPr algn="just"/>
            <a:endParaRPr lang="es-CO" dirty="0">
              <a:solidFill>
                <a:schemeClr val="bg1"/>
              </a:solidFill>
            </a:endParaRPr>
          </a:p>
        </p:txBody>
      </p:sp>
      <p:sp>
        <p:nvSpPr>
          <p:cNvPr id="3" name="Rectángulo 2">
            <a:extLst>
              <a:ext uri="{FF2B5EF4-FFF2-40B4-BE49-F238E27FC236}">
                <a16:creationId xmlns:a16="http://schemas.microsoft.com/office/drawing/2014/main" id="{AA5332DB-20FF-40AD-991F-5DAB16EF5E3C}"/>
              </a:ext>
            </a:extLst>
          </p:cNvPr>
          <p:cNvSpPr/>
          <p:nvPr/>
        </p:nvSpPr>
        <p:spPr>
          <a:xfrm>
            <a:off x="3057791" y="1889871"/>
            <a:ext cx="8538375" cy="369332"/>
          </a:xfrm>
          <a:prstGeom prst="rect">
            <a:avLst/>
          </a:prstGeom>
        </p:spPr>
        <p:txBody>
          <a:bodyPr wrap="square">
            <a:spAutoFit/>
          </a:bodyPr>
          <a:lstStyle/>
          <a:p>
            <a:pPr algn="just"/>
            <a:r>
              <a:rPr lang="es-CO" dirty="0">
                <a:solidFill>
                  <a:schemeClr val="bg1"/>
                </a:solidFill>
              </a:rPr>
              <a:t>…</a:t>
            </a:r>
          </a:p>
        </p:txBody>
      </p:sp>
      <p:sp>
        <p:nvSpPr>
          <p:cNvPr id="4" name="Rectángulo 3">
            <a:extLst>
              <a:ext uri="{FF2B5EF4-FFF2-40B4-BE49-F238E27FC236}">
                <a16:creationId xmlns:a16="http://schemas.microsoft.com/office/drawing/2014/main" id="{415BFBD7-0679-4399-957E-F6F0385BD2CD}"/>
              </a:ext>
            </a:extLst>
          </p:cNvPr>
          <p:cNvSpPr/>
          <p:nvPr/>
        </p:nvSpPr>
        <p:spPr>
          <a:xfrm>
            <a:off x="2900101" y="451664"/>
            <a:ext cx="8832552" cy="1384995"/>
          </a:xfrm>
          <a:prstGeom prst="rect">
            <a:avLst/>
          </a:prstGeom>
        </p:spPr>
        <p:txBody>
          <a:bodyPr wrap="square">
            <a:spAutoFit/>
          </a:bodyPr>
          <a:lstStyle/>
          <a:p>
            <a:pPr algn="just"/>
            <a:r>
              <a:rPr lang="es-CO" sz="2100" dirty="0">
                <a:solidFill>
                  <a:schemeClr val="bg1"/>
                </a:solidFill>
              </a:rPr>
              <a:t>… Ahora nos llaman bandas criminales, cuando en verdad somos productos del paramilitarismo.  Nos tocó retornar las armas por el olvido y el engaño del gobierno.  A demás, apenas dejamos las armas, las guerrillas volvieron a retomar estas zonas, que eran de nuestra influencia…[10] </a:t>
            </a:r>
          </a:p>
        </p:txBody>
      </p:sp>
      <p:sp>
        <p:nvSpPr>
          <p:cNvPr id="7" name="Rectángulo 6">
            <a:extLst>
              <a:ext uri="{FF2B5EF4-FFF2-40B4-BE49-F238E27FC236}">
                <a16:creationId xmlns:a16="http://schemas.microsoft.com/office/drawing/2014/main" id="{C446A9C3-A55F-4F7C-A73A-7C3E35D03E1E}"/>
              </a:ext>
            </a:extLst>
          </p:cNvPr>
          <p:cNvSpPr/>
          <p:nvPr/>
        </p:nvSpPr>
        <p:spPr>
          <a:xfrm>
            <a:off x="2794643" y="1972362"/>
            <a:ext cx="9081053" cy="2354491"/>
          </a:xfrm>
          <a:prstGeom prst="rect">
            <a:avLst/>
          </a:prstGeom>
        </p:spPr>
        <p:txBody>
          <a:bodyPr wrap="square">
            <a:spAutoFit/>
          </a:bodyPr>
          <a:lstStyle/>
          <a:p>
            <a:pPr algn="just"/>
            <a:r>
              <a:rPr lang="es-CO" sz="2100" dirty="0">
                <a:solidFill>
                  <a:schemeClr val="bg1"/>
                </a:solidFill>
              </a:rPr>
              <a:t>…el gobierno colombiano o los funcionarios condenan o hacen pagar en aquellas personas por los delitos cometidos, pero ello no pagan por los inocentes que han asesinados y los hacen pasar por guerrilleros, también está la corrupción, quiénes hacen las normas, son los principales que la violan, cuantos congresistas no estaban al servicio del paramilitarismo, ayer y hoy todo sigue lo mismo, sigue la corrupción, cuantos líderes sociales y sindicalistas  han muerto por las balas de estos delincuentes bajo la venia del Estado y de la fuerza militares… [1]</a:t>
            </a:r>
          </a:p>
        </p:txBody>
      </p:sp>
      <p:sp>
        <p:nvSpPr>
          <p:cNvPr id="8" name="Rectángulo 7">
            <a:extLst>
              <a:ext uri="{FF2B5EF4-FFF2-40B4-BE49-F238E27FC236}">
                <a16:creationId xmlns:a16="http://schemas.microsoft.com/office/drawing/2014/main" id="{03DDB396-F389-42DD-96B3-D28C686673E3}"/>
              </a:ext>
            </a:extLst>
          </p:cNvPr>
          <p:cNvSpPr/>
          <p:nvPr/>
        </p:nvSpPr>
        <p:spPr>
          <a:xfrm>
            <a:off x="2900102" y="4650018"/>
            <a:ext cx="8975594" cy="1708160"/>
          </a:xfrm>
          <a:prstGeom prst="rect">
            <a:avLst/>
          </a:prstGeom>
        </p:spPr>
        <p:txBody>
          <a:bodyPr wrap="square">
            <a:spAutoFit/>
          </a:bodyPr>
          <a:lstStyle/>
          <a:p>
            <a:pPr algn="just"/>
            <a:r>
              <a:rPr lang="es-CO" sz="2100" dirty="0">
                <a:solidFill>
                  <a:schemeClr val="bg1"/>
                </a:solidFill>
              </a:rPr>
              <a:t>…Los organismos internacionales hablan mucho y no hacen nada.  Se meten, pero no entienden la verdad sobre las necesidades de las regiones y la pobreza de estos campesinos. Las ONG las mayorías, son cenicientas de la insurgencias y les dan legitimidad a sus acciones contra el pueblo.  Estas ONG son claustros de la ideas de la guerrilleras. ..[5]</a:t>
            </a:r>
          </a:p>
        </p:txBody>
      </p:sp>
    </p:spTree>
    <p:extLst>
      <p:ext uri="{BB962C8B-B14F-4D97-AF65-F5344CB8AC3E}">
        <p14:creationId xmlns:p14="http://schemas.microsoft.com/office/powerpoint/2010/main" val="4147932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09182" y="2251881"/>
            <a:ext cx="2184839" cy="1903024"/>
          </a:xfrm>
          <a:prstGeom prst="ellipse">
            <a:avLst/>
          </a:prstGeom>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La apelación a lealtades superiores</a:t>
            </a:r>
          </a:p>
        </p:txBody>
      </p:sp>
      <p:sp>
        <p:nvSpPr>
          <p:cNvPr id="3" name="Rectángulo redondeado 2"/>
          <p:cNvSpPr/>
          <p:nvPr/>
        </p:nvSpPr>
        <p:spPr>
          <a:xfrm>
            <a:off x="2406316" y="182881"/>
            <a:ext cx="9676502" cy="6490636"/>
          </a:xfrm>
          <a:prstGeom prst="roundRect">
            <a:avLst/>
          </a:prstGeom>
          <a:ln>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dirty="0"/>
          </a:p>
          <a:p>
            <a:pPr algn="just"/>
            <a:endParaRPr lang="es-ES" dirty="0"/>
          </a:p>
          <a:p>
            <a:pPr algn="just"/>
            <a:endParaRPr lang="es-ES"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dirty="0"/>
          </a:p>
          <a:p>
            <a:endParaRPr lang="es-CO" sz="2200" dirty="0"/>
          </a:p>
          <a:p>
            <a:endParaRPr lang="es-CO" sz="2200" dirty="0"/>
          </a:p>
          <a:p>
            <a:pPr algn="just"/>
            <a:endParaRPr lang="es-CO" sz="2200" dirty="0"/>
          </a:p>
          <a:p>
            <a:pPr algn="just"/>
            <a:endParaRPr lang="es-CO" sz="2200" dirty="0"/>
          </a:p>
          <a:p>
            <a:pPr algn="just"/>
            <a:r>
              <a:rPr lang="es-CO" sz="2200" dirty="0"/>
              <a:t>…compañero caerá herido en la emboscada enemiga, deberá quedarse al lado del compañero para arrastrarlo mientras está vivo fuera de la emboscada, a riesgo de la propia vida. La Su vida del compañero vale mucho más que la de él, porque él está sano y puede salvarse y el compañero más herido, pero la moral guerrillera exige que ningún guerrillero caiga vivo en manos del enemigo para evitarle las torturas…[1]</a:t>
            </a:r>
          </a:p>
          <a:p>
            <a:endParaRPr lang="es-CO" sz="2400" dirty="0"/>
          </a:p>
          <a:p>
            <a:pPr algn="just"/>
            <a:r>
              <a:rPr lang="es-CO" sz="2400" dirty="0"/>
              <a:t>…Al interior del grupo nos enseñan la importancia de la amistad y de la fidelidad a los ideales del grupo, tenemos un compromiso con la sociedad de exterminar al enemigo que hace daño las guerrillas…somos capaces de dar la vida por nuestro compañeros…a veces nos toca asesinar por el bien común, porque un sapo, puede hacer que maten a muchos de nuestro compañeros… [5]</a:t>
            </a:r>
          </a:p>
          <a:p>
            <a:endParaRPr lang="es-CO" sz="2400" dirty="0"/>
          </a:p>
          <a:p>
            <a:pPr algn="just"/>
            <a:r>
              <a:rPr lang="es-CO" sz="2400" dirty="0"/>
              <a:t>…Amigo es aquel que da la vida por un hermano, el que es fiel a su ideales y pone la causa por encima de sus propios intereses y necesidades… [2]</a:t>
            </a:r>
          </a:p>
          <a:p>
            <a:pPr algn="just"/>
            <a:endParaRPr lang="es-ES" sz="2400" dirty="0"/>
          </a:p>
          <a:p>
            <a:pPr algn="just"/>
            <a:endParaRPr lang="es-ES" sz="2400" dirty="0"/>
          </a:p>
          <a:p>
            <a:pPr algn="just"/>
            <a:endParaRPr lang="es-ES" sz="2400" dirty="0"/>
          </a:p>
          <a:p>
            <a:pPr algn="just"/>
            <a:endParaRPr lang="es-ES" dirty="0"/>
          </a:p>
          <a:p>
            <a:pPr algn="just"/>
            <a:endParaRPr lang="es-ES" dirty="0"/>
          </a:p>
          <a:p>
            <a:pPr algn="just"/>
            <a:endParaRPr lang="es-ES" dirty="0"/>
          </a:p>
          <a:p>
            <a:pPr algn="just"/>
            <a:endParaRPr lang="es-ES" sz="2000" dirty="0"/>
          </a:p>
          <a:p>
            <a:pPr algn="just"/>
            <a:endParaRPr lang="es-CO" sz="2200" dirty="0"/>
          </a:p>
          <a:p>
            <a:pPr algn="just"/>
            <a:endParaRPr lang="es-ES" sz="2000" dirty="0"/>
          </a:p>
          <a:p>
            <a:pPr algn="just"/>
            <a:endParaRPr lang="es-ES" dirty="0"/>
          </a:p>
          <a:p>
            <a:pPr algn="just"/>
            <a:endParaRPr lang="es-ES" dirty="0"/>
          </a:p>
          <a:p>
            <a:pPr algn="just"/>
            <a:endParaRPr lang="es-ES" dirty="0"/>
          </a:p>
          <a:p>
            <a:pPr algn="just"/>
            <a:endParaRPr lang="es-ES" dirty="0"/>
          </a:p>
          <a:p>
            <a:pPr algn="just"/>
            <a:endParaRPr lang="es-ES" sz="2000"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CO" dirty="0"/>
          </a:p>
        </p:txBody>
      </p:sp>
    </p:spTree>
    <p:extLst>
      <p:ext uri="{BB962C8B-B14F-4D97-AF65-F5344CB8AC3E}">
        <p14:creationId xmlns:p14="http://schemas.microsoft.com/office/powerpoint/2010/main" val="1445572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09182" y="2251881"/>
            <a:ext cx="2184839" cy="1903024"/>
          </a:xfrm>
          <a:prstGeom prst="ellipse">
            <a:avLst/>
          </a:prstGeom>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La apelación a lealtades superiores</a:t>
            </a:r>
          </a:p>
        </p:txBody>
      </p:sp>
      <p:sp>
        <p:nvSpPr>
          <p:cNvPr id="3" name="Rectángulo redondeado 2"/>
          <p:cNvSpPr/>
          <p:nvPr/>
        </p:nvSpPr>
        <p:spPr>
          <a:xfrm>
            <a:off x="2406316" y="182881"/>
            <a:ext cx="9676502" cy="6490636"/>
          </a:xfrm>
          <a:prstGeom prst="roundRect">
            <a:avLst/>
          </a:prstGeom>
          <a:ln>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400" dirty="0"/>
              <a:t>…en la doctrina revolucionaria establece que para nosotros la moral es relativa y adecuada a determinadas relaciones objetivas entre los hombres, nosotros ponemos la lealtad por encima de todo, incluso hubo caso en que un guerrillero les tocó asesinar a su propio hermano porque era informante del ejército, él sabia que si su hermano le decía al ejercito la posición de alguna de nuestros unidades, podrían ser objetivo del mismo, por eso le dio “matarile” fue una muerte por encima de la posibilidad de muchas muertes de sus compañeros, eso es lealtad a su principio revolucionario, incluso por encima de su propia sangre, la de su hermano, que en este caso era un mal innecesario que había que dar de baja por el bienestar del colectivo…[2]</a:t>
            </a:r>
          </a:p>
          <a:p>
            <a:pPr algn="just"/>
            <a:endParaRPr lang="es-CO" sz="2400" dirty="0"/>
          </a:p>
          <a:p>
            <a:pPr algn="just"/>
            <a:r>
              <a:rPr lang="es-CO" sz="2400" dirty="0"/>
              <a:t>…Ser leal es ser firme en la lucha, sobre todo fiel; no traiciona. Nunca entregaría a un amigo, es regirse por la frase que dice: amigo es aquel que no traiciona…[10]</a:t>
            </a:r>
          </a:p>
          <a:p>
            <a:pPr algn="just"/>
            <a:endParaRPr lang="es-CO" sz="2400" dirty="0"/>
          </a:p>
        </p:txBody>
      </p:sp>
    </p:spTree>
    <p:extLst>
      <p:ext uri="{BB962C8B-B14F-4D97-AF65-F5344CB8AC3E}">
        <p14:creationId xmlns:p14="http://schemas.microsoft.com/office/powerpoint/2010/main" val="3364154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09182" y="2251881"/>
            <a:ext cx="2184839" cy="1903024"/>
          </a:xfrm>
          <a:prstGeom prst="ellipse">
            <a:avLst/>
          </a:prstGeom>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La apelación a lealtades superiores</a:t>
            </a:r>
          </a:p>
        </p:txBody>
      </p:sp>
      <p:sp>
        <p:nvSpPr>
          <p:cNvPr id="3" name="Rectángulo redondeado 2"/>
          <p:cNvSpPr/>
          <p:nvPr/>
        </p:nvSpPr>
        <p:spPr>
          <a:xfrm>
            <a:off x="2406316" y="182881"/>
            <a:ext cx="9676502" cy="6490636"/>
          </a:xfrm>
          <a:prstGeom prst="roundRect">
            <a:avLst/>
          </a:prstGeom>
          <a:ln>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200" dirty="0"/>
              <a:t>…Uno realmente va dejando su familia, pero aquí, aquí, en las Farc encuentra una familia grande, familia solidaria, una familia que te apoya, una familia que te guía, una familia que le dice a uno, porque hacemos esto, una familia que en todo momento, está pendiente de uno.  Una familia en que si uno se enferma, hay siempre que vela por ese compañero, si está enfermo está el compañero quien le lleva la comida, quien le lave su ropa, que si se cayó esta quien le de la mano, si se golpeó, esta quien le lleva el fusil.  Desde que nosotros ingresamos a la guerrilla, tenemos igualdad tanto los hombres y mujeres, en derechos y deberes. Esto implica que al tener esta igualdad de los combatientes compartimos todo, colectivamente hacemos todo, si el hombre cocina, la mujer también cocina, si el hombre paga guardia, la mujer también paga guardia, si la mujer es comandante, el hombre también.., nuestra causa es justa, una causa que mira las injusticia que vive el país, hay pobreza, hay miseria, hay desocupación, a las fuerzas militares, le lavan el cerebro, ellos le pagan un salario, en los batállanos le lavan el cerebro diciéndoles que la guerrilla es lo peor que hay, que en Colombia hay que combatir es con la guerrilla…[2] </a:t>
            </a:r>
          </a:p>
        </p:txBody>
      </p:sp>
    </p:spTree>
    <p:extLst>
      <p:ext uri="{BB962C8B-B14F-4D97-AF65-F5344CB8AC3E}">
        <p14:creationId xmlns:p14="http://schemas.microsoft.com/office/powerpoint/2010/main" val="709560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 y="2702257"/>
            <a:ext cx="2489982"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Dominación y poder </a:t>
            </a:r>
          </a:p>
        </p:txBody>
      </p:sp>
      <p:sp>
        <p:nvSpPr>
          <p:cNvPr id="3" name="Rectángulo redondeado 2"/>
          <p:cNvSpPr/>
          <p:nvPr/>
        </p:nvSpPr>
        <p:spPr>
          <a:xfrm>
            <a:off x="2489982" y="696036"/>
            <a:ext cx="9492752" cy="6032310"/>
          </a:xfrm>
          <a:prstGeom prst="roundRect">
            <a:avLst/>
          </a:prstGeom>
          <a:ln>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r>
              <a:rPr lang="es-CO" dirty="0"/>
              <a:t>. </a:t>
            </a:r>
          </a:p>
          <a:p>
            <a:pPr algn="just"/>
            <a:endParaRPr lang="es-CO" dirty="0"/>
          </a:p>
          <a:p>
            <a:pPr algn="just"/>
            <a:r>
              <a:rPr lang="es-CO" dirty="0"/>
              <a:t>“Municipio: Ituango. Vereda o Corregimiento: El Aro. Departamento: Antioquia. Grupo Armado: Autodefensas Campesinas de Córdoba y Urabá (1994 - 1997). Fecha: Octubre de 1997. Ciento cincuenta hombres de las Autodefensas Campesinas de Córdoba y Urabá (</a:t>
            </a:r>
            <a:r>
              <a:rPr lang="es-CO" dirty="0" err="1"/>
              <a:t>Accu</a:t>
            </a:r>
            <a:r>
              <a:rPr lang="es-CO" dirty="0"/>
              <a:t>), conocidos en la región como los ‘</a:t>
            </a:r>
            <a:r>
              <a:rPr lang="es-CO" dirty="0" err="1"/>
              <a:t>Mochacabezas</a:t>
            </a:r>
            <a:r>
              <a:rPr lang="es-CO" dirty="0"/>
              <a:t>’, llegaron al corregimiento El Aro, en Ituango, el 22 de octubre y asesinaron a 17 personas. Los 'paras' permanecieron 7 días en el lugar durante los cuales torturaron públicamente a las víctimas.. [El Espectador, 2018, parr 2]</a:t>
            </a:r>
          </a:p>
          <a:p>
            <a:pPr algn="just"/>
            <a:endParaRPr lang="es-CO" dirty="0"/>
          </a:p>
          <a:p>
            <a:pPr algn="just"/>
            <a:r>
              <a:rPr lang="es-CO" dirty="0"/>
              <a:t>La masacre de enero de 2001 en la que paramilitares asesinaron a golpes de mazo a 27 pobladores del otrora pueblo alegre de Bolívar [VERDADABIERTA.COM, parr 4]</a:t>
            </a:r>
          </a:p>
          <a:p>
            <a:pPr algn="just"/>
            <a:endParaRPr lang="es-CO" dirty="0"/>
          </a:p>
          <a:p>
            <a:pPr algn="just"/>
            <a:r>
              <a:rPr lang="es-CO" dirty="0"/>
              <a:t>. Desmembramiento: “Quienes eran tildados de ser guerrilleros sufrían esta forma de tortura la mayoría de las veces. Según los hallazgos de la justicia, las víctimas eran desmembradas vivas. Una modalidad aplicada por el Bloque Norte en Bosconia (Cesar) y en Remolino y </a:t>
            </a:r>
            <a:r>
              <a:rPr lang="es-CO" dirty="0" err="1"/>
              <a:t>Chivolo</a:t>
            </a:r>
            <a:r>
              <a:rPr lang="es-CO" dirty="0"/>
              <a:t> (Magdalena), donde en ocasiones amarraban con alambres de púa los cuerpos de civiles. En el Bloque Mineros, con cuchillos, descuartizaban a quienes desafiaban la autoridad de Ramiro Cuco </a:t>
            </a:r>
            <a:r>
              <a:rPr lang="es-CO" dirty="0" err="1"/>
              <a:t>Vanoy</a:t>
            </a:r>
            <a:r>
              <a:rPr lang="es-CO" dirty="0"/>
              <a:t>. Casos similares se presentaron en Meta y Vichada. Hubo motosierras en Nariño, Puerto Boyacá, Atlántico, Cesar y Arauca”. El Espectador, (2016, parr 3)</a:t>
            </a:r>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sz="2100" dirty="0"/>
          </a:p>
          <a:p>
            <a:pPr algn="just"/>
            <a:endParaRPr lang="es-CO" sz="2100" dirty="0"/>
          </a:p>
          <a:p>
            <a:pPr algn="just"/>
            <a:endParaRPr lang="es-ES" dirty="0"/>
          </a:p>
          <a:p>
            <a:pPr algn="just"/>
            <a:endParaRPr lang="es-ES" dirty="0"/>
          </a:p>
          <a:p>
            <a:pPr algn="just"/>
            <a:endParaRPr lang="es-ES" sz="2000" dirty="0"/>
          </a:p>
          <a:p>
            <a:pPr algn="just"/>
            <a:endParaRPr lang="es-ES" dirty="0"/>
          </a:p>
          <a:p>
            <a:pPr algn="just"/>
            <a:endParaRPr lang="es-ES" dirty="0"/>
          </a:p>
          <a:p>
            <a:pPr algn="just"/>
            <a:endParaRPr lang="es-ES" dirty="0"/>
          </a:p>
          <a:p>
            <a:pPr algn="just"/>
            <a:endParaRPr lang="es-ES" sz="2000"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CO" dirty="0"/>
          </a:p>
        </p:txBody>
      </p:sp>
      <p:sp>
        <p:nvSpPr>
          <p:cNvPr id="6" name="Rectángulo 5"/>
          <p:cNvSpPr/>
          <p:nvPr/>
        </p:nvSpPr>
        <p:spPr>
          <a:xfrm>
            <a:off x="1037230" y="130623"/>
            <a:ext cx="10713491" cy="43088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indent="180340" algn="ctr">
              <a:spcAft>
                <a:spcPts val="0"/>
              </a:spcAft>
            </a:pPr>
            <a:r>
              <a:rPr lang="es-ES_tradnl" sz="2200" b="1" dirty="0">
                <a:latin typeface="Calibri" panose="020F0502020204030204" pitchFamily="34" charset="0"/>
                <a:ea typeface="Calibri" panose="020F0502020204030204" pitchFamily="34" charset="0"/>
              </a:rPr>
              <a:t>Tema 2: Deshumanización de la víctima </a:t>
            </a:r>
            <a:endParaRPr lang="es-CO"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721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 y="2702257"/>
            <a:ext cx="2489982"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Dominación y poder </a:t>
            </a:r>
          </a:p>
        </p:txBody>
      </p:sp>
      <p:sp>
        <p:nvSpPr>
          <p:cNvPr id="3" name="Rectángulo redondeado 2"/>
          <p:cNvSpPr/>
          <p:nvPr/>
        </p:nvSpPr>
        <p:spPr>
          <a:xfrm>
            <a:off x="2489982" y="696036"/>
            <a:ext cx="9492752" cy="6032310"/>
          </a:xfrm>
          <a:prstGeom prst="roundRect">
            <a:avLst/>
          </a:prstGeom>
          <a:ln>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r>
              <a:rPr lang="es-CO" dirty="0"/>
              <a:t>Masacre en La Gabarra a manos de la guerrilla</a:t>
            </a:r>
          </a:p>
          <a:p>
            <a:pPr algn="just"/>
            <a:r>
              <a:rPr lang="es-CO" dirty="0"/>
              <a:t>“Miércoles 16, 8:00 horas. Presuntos guerrilleros del Bloque 33 de las Farc, asesinaron a 34 campesinos que trabajaban en cultivos de coca de las Autodefensas.  Durante la madrugada del martes, cerca de 50 hombres armados llegaron hasta la finca conocida como El Águila, en el corregimiento de La Gabarra (Norte de Santander), los amarraron y asesinaron con tiros de gracia, bocabajo. (Revista Semana, </a:t>
            </a:r>
            <a:r>
              <a:rPr lang="es-CO" dirty="0" err="1"/>
              <a:t>s.f</a:t>
            </a:r>
            <a:r>
              <a:rPr lang="es-CO" dirty="0"/>
              <a:t>, parr 1) </a:t>
            </a:r>
          </a:p>
          <a:p>
            <a:pPr algn="just"/>
            <a:endParaRPr lang="es-CO" dirty="0"/>
          </a:p>
          <a:p>
            <a:pPr algn="just"/>
            <a:r>
              <a:rPr lang="es-CO" sz="1900" dirty="0"/>
              <a:t>…Pensamos entonces que un ataque al enemigo le haría respetarnos y ceder, pero el enemigo creció y nuestra fuerza se agigantó ante la mayor amenaza. Crecimos al ritmo de nuestras necesidades de defensa, y nos unimos, cuando desde cada región, observamos cómo, gentes de bien, indefensas y desprotegidas, por instinto de supervivencia, procedían de manera similar ante la amenaza. Siempre actuamos en legítima defensa, primero de nuestras familias, luego de nuestras regiones y después de nuestra patria. La solidaridad de nuestros coterráneos así nos lo imponía…el que domina la tierra domina la gente, no hay que guerra sin dominancia y no hay dominancia sin poder…[5] </a:t>
            </a:r>
          </a:p>
          <a:p>
            <a:pPr algn="just"/>
            <a:r>
              <a:rPr lang="es-CO" sz="1900" dirty="0"/>
              <a:t>…el estado cuida sus intereses y nosotros cuidadnos los intereses de la gente donde hacemos presencia, la fuerza está en el que pega mas duro y no solo pega, uno, dos, sino varias veces, por eso que es necesario extenderse en la mayor zona posible, entre mas tierras domines, menos tendrá el enemigo en su control…[10]</a:t>
            </a:r>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r>
              <a:rPr lang="es-CO" dirty="0"/>
              <a:t>. </a:t>
            </a:r>
          </a:p>
          <a:p>
            <a:pPr algn="just"/>
            <a:endParaRPr lang="es-CO" dirty="0"/>
          </a:p>
          <a:p>
            <a:pPr algn="just"/>
            <a:r>
              <a:rPr lang="es-CO" dirty="0"/>
              <a:t>“</a:t>
            </a:r>
          </a:p>
          <a:p>
            <a:pPr algn="just"/>
            <a:endParaRPr lang="es-CO" dirty="0"/>
          </a:p>
          <a:p>
            <a:pPr algn="just"/>
            <a:endParaRPr lang="es-CO" dirty="0"/>
          </a:p>
          <a:p>
            <a:pPr algn="just"/>
            <a:endParaRPr lang="es-CO" dirty="0"/>
          </a:p>
          <a:p>
            <a:pPr algn="just"/>
            <a:endParaRPr lang="es-CO" sz="2100" dirty="0"/>
          </a:p>
          <a:p>
            <a:pPr algn="just"/>
            <a:endParaRPr lang="es-CO" sz="2100" dirty="0"/>
          </a:p>
          <a:p>
            <a:pPr algn="just"/>
            <a:endParaRPr lang="es-ES" dirty="0"/>
          </a:p>
          <a:p>
            <a:pPr algn="just"/>
            <a:endParaRPr lang="es-ES" dirty="0"/>
          </a:p>
          <a:p>
            <a:pPr algn="just"/>
            <a:endParaRPr lang="es-ES" sz="2000" dirty="0"/>
          </a:p>
          <a:p>
            <a:pPr algn="just"/>
            <a:endParaRPr lang="es-ES" dirty="0"/>
          </a:p>
          <a:p>
            <a:pPr algn="just"/>
            <a:endParaRPr lang="es-ES" dirty="0"/>
          </a:p>
          <a:p>
            <a:pPr algn="just"/>
            <a:endParaRPr lang="es-ES" dirty="0"/>
          </a:p>
          <a:p>
            <a:pPr algn="just"/>
            <a:endParaRPr lang="es-ES" sz="2000"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CO" dirty="0"/>
          </a:p>
        </p:txBody>
      </p:sp>
      <p:sp>
        <p:nvSpPr>
          <p:cNvPr id="6" name="Rectángulo 5"/>
          <p:cNvSpPr/>
          <p:nvPr/>
        </p:nvSpPr>
        <p:spPr>
          <a:xfrm>
            <a:off x="1037230" y="130623"/>
            <a:ext cx="10713491" cy="43088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indent="180340" algn="ctr">
              <a:spcAft>
                <a:spcPts val="0"/>
              </a:spcAft>
            </a:pPr>
            <a:r>
              <a:rPr lang="es-ES_tradnl" sz="2200" b="1" dirty="0">
                <a:latin typeface="Calibri" panose="020F0502020204030204" pitchFamily="34" charset="0"/>
                <a:ea typeface="Calibri" panose="020F0502020204030204" pitchFamily="34" charset="0"/>
              </a:rPr>
              <a:t>Tema 2: Deshumanización de la víctima </a:t>
            </a:r>
            <a:endParaRPr lang="es-CO"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26264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2702257"/>
            <a:ext cx="2333767"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Falta de empatía </a:t>
            </a:r>
          </a:p>
        </p:txBody>
      </p:sp>
      <p:sp>
        <p:nvSpPr>
          <p:cNvPr id="3" name="Rectángulo redondeado 2"/>
          <p:cNvSpPr/>
          <p:nvPr/>
        </p:nvSpPr>
        <p:spPr>
          <a:xfrm>
            <a:off x="2333767" y="272955"/>
            <a:ext cx="9485193" cy="6168788"/>
          </a:xfrm>
          <a:prstGeom prst="roundRect">
            <a:avLst/>
          </a:prstGeom>
          <a:ln>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just"/>
            <a:r>
              <a:rPr lang="es-CO" sz="1700" dirty="0"/>
              <a:t>[...] enterrábamos a varias personas por acá [...] les cortábamos todo el cuerpo, los desmembrábamos…ellos los traían amarrado de mano y de pie, los ataba y empezaba él a cortarle la cabeza, para que no gritara mucho, esto le cortaba aquí, como cortarle la lengua, aquí en esta parte [...] empezaba a torturarlo, a cortarle de aquí (Señala las partes), aquí por todo esto (señala varias partes de su cuerpo), ellos eran informantes de la guerrilla, de los policías o del ejército…</a:t>
            </a:r>
          </a:p>
          <a:p>
            <a:pPr algn="just"/>
            <a:r>
              <a:rPr lang="es-CO" sz="1700" dirty="0"/>
              <a:t>maté a un guerrillero, pero así mismo, y las otras seis personas fueron fusiladas, con cuchillos y machetes, los mataban estando aún vivos.  Hasta que hablaran, muchas personas hacían como pujando, toda las veces gritaban, a veces se le amarraban la boca, que no gritaran, para que no los escucharan los civiles [...] a veces le daba a uno como más ánimo de seguir haciéndolo, se le subía la moral a uno [...] yo en total he matado como a nueve personas, tres descuartizados y seis en fusilamiento</a:t>
            </a:r>
          </a:p>
          <a:p>
            <a:pPr algn="just"/>
            <a:r>
              <a:rPr lang="es-CO" sz="1700" dirty="0"/>
              <a:t>con las mujeres civiles que se cogían había veces que la violaban, así la mataban y la enterraban, la amarraban, la ataban de las manos y de los pies,  así abierta y la gente la violaban… las fosas que conozco son las del placebo, son como 50 a 60, y algunos los tiraban al rio, para no dejar rastros [...] en esas fosas, hay entre campesinos, compañeros y guerrilleros [...] yo al único que he enterrado, fue al compañeros mío [...] enterraban a las personas de uno 60 a 70 centímetros más o menos, una pala y medía [...] había que echar todo los cuerpos, cortados todos, me enseñaron a picarlos bien, para echarlos en un solo hueco, si lo hacíamos mal, teníamos entonces que hacer otras,  a veces enterrábamos, un cuerpo, o dos, a veces los cinco completos [...] el grupo han matado muchas personas, como 99 contaron algunos compañeros, en la masacre del tigre, o cómo ciento y pico de personas, entre ellas murieron 45 niños, el rio estaba sucio de sangre, pura sangre era lo que bajaba al rio. [5]</a:t>
            </a:r>
          </a:p>
        </p:txBody>
      </p:sp>
    </p:spTree>
    <p:extLst>
      <p:ext uri="{BB962C8B-B14F-4D97-AF65-F5344CB8AC3E}">
        <p14:creationId xmlns:p14="http://schemas.microsoft.com/office/powerpoint/2010/main" val="37257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1525169" y="1323270"/>
            <a:ext cx="5292728" cy="461665"/>
          </a:xfrm>
          <a:prstGeom prst="rect">
            <a:avLst/>
          </a:prstGeom>
          <a:noFill/>
        </p:spPr>
        <p:txBody>
          <a:bodyPr wrap="square" rtlCol="0">
            <a:spAutoFit/>
          </a:bodyPr>
          <a:lstStyle/>
          <a:p>
            <a:r>
              <a:rPr lang="es-CO" sz="2400" b="1" dirty="0">
                <a:effectLst>
                  <a:outerShdw blurRad="38100" dist="38100" dir="2700000" algn="tl">
                    <a:srgbClr val="000000">
                      <a:alpha val="43137"/>
                    </a:srgbClr>
                  </a:outerShdw>
                </a:effectLst>
                <a:cs typeface="Times New Roman" panose="02020603050405020304" pitchFamily="18" charset="0"/>
              </a:rPr>
              <a:t>1. CONTEXTUALIZACIÓN</a:t>
            </a:r>
          </a:p>
        </p:txBody>
      </p:sp>
      <p:sp>
        <p:nvSpPr>
          <p:cNvPr id="15" name="CuadroTexto 14"/>
          <p:cNvSpPr txBox="1"/>
          <p:nvPr/>
        </p:nvSpPr>
        <p:spPr>
          <a:xfrm>
            <a:off x="1525169" y="1991441"/>
            <a:ext cx="8524831" cy="461665"/>
          </a:xfrm>
          <a:prstGeom prst="rect">
            <a:avLst/>
          </a:prstGeom>
          <a:noFill/>
        </p:spPr>
        <p:txBody>
          <a:bodyPr wrap="square" rtlCol="0">
            <a:spAutoFit/>
          </a:bodyPr>
          <a:lstStyle/>
          <a:p>
            <a:pPr algn="just"/>
            <a:r>
              <a:rPr lang="es-C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s-CO" sz="2400" b="1" i="1" dirty="0">
                <a:latin typeface="Times New Roman" panose="02020603050405020304" pitchFamily="18" charset="0"/>
                <a:cs typeface="Times New Roman" panose="02020603050405020304" pitchFamily="18" charset="0"/>
              </a:rPr>
              <a:t>. </a:t>
            </a:r>
            <a:r>
              <a:rPr lang="es-CO" sz="2400" b="1" dirty="0">
                <a:effectLst>
                  <a:outerShdw blurRad="38100" dist="38100" dir="2700000" algn="tl">
                    <a:srgbClr val="000000">
                      <a:alpha val="43137"/>
                    </a:srgbClr>
                  </a:outerShdw>
                </a:effectLst>
                <a:cs typeface="Times New Roman" panose="02020603050405020304" pitchFamily="18" charset="0"/>
              </a:rPr>
              <a:t>MOMENTOS Y RESULTADOS DE LA </a:t>
            </a:r>
            <a:r>
              <a:rPr lang="es-CO" sz="2400" b="1" dirty="0">
                <a:effectLst>
                  <a:outerShdw blurRad="38100" dist="38100" dir="2700000" algn="tl">
                    <a:srgbClr val="000000">
                      <a:alpha val="43137"/>
                    </a:srgbClr>
                  </a:outerShdw>
                </a:effectLst>
              </a:rPr>
              <a:t>REVISIÓN DOCUMENTAL </a:t>
            </a:r>
            <a:endParaRPr lang="es-CO" sz="2400" b="1" dirty="0">
              <a:effectLst>
                <a:outerShdw blurRad="38100" dist="38100" dir="2700000" algn="tl">
                  <a:srgbClr val="000000">
                    <a:alpha val="43137"/>
                  </a:srgbClr>
                </a:outerShdw>
              </a:effectLst>
              <a:cs typeface="Times New Roman" panose="02020603050405020304" pitchFamily="18" charset="0"/>
            </a:endParaRPr>
          </a:p>
        </p:txBody>
      </p:sp>
      <p:sp>
        <p:nvSpPr>
          <p:cNvPr id="8" name="CuadroTexto 7"/>
          <p:cNvSpPr txBox="1"/>
          <p:nvPr/>
        </p:nvSpPr>
        <p:spPr>
          <a:xfrm>
            <a:off x="1525169" y="3876968"/>
            <a:ext cx="5292728" cy="461665"/>
          </a:xfrm>
          <a:prstGeom prst="rect">
            <a:avLst/>
          </a:prstGeom>
          <a:noFill/>
        </p:spPr>
        <p:txBody>
          <a:bodyPr wrap="square" rtlCol="0">
            <a:spAutoFit/>
          </a:bodyPr>
          <a:lstStyle/>
          <a:p>
            <a:r>
              <a:rPr lang="es-CO" sz="2400" b="1" dirty="0">
                <a:effectLst>
                  <a:outerShdw blurRad="38100" dist="38100" dir="2700000" algn="tl">
                    <a:srgbClr val="000000">
                      <a:alpha val="43137"/>
                    </a:srgbClr>
                  </a:outerShdw>
                </a:effectLst>
                <a:cs typeface="Times New Roman" panose="02020603050405020304" pitchFamily="18" charset="0"/>
              </a:rPr>
              <a:t>5. CONCLUSIONES</a:t>
            </a:r>
          </a:p>
        </p:txBody>
      </p:sp>
      <p:sp>
        <p:nvSpPr>
          <p:cNvPr id="11" name="CuadroTexto 10"/>
          <p:cNvSpPr txBox="1"/>
          <p:nvPr/>
        </p:nvSpPr>
        <p:spPr>
          <a:xfrm>
            <a:off x="1525169" y="4630749"/>
            <a:ext cx="5292728" cy="461665"/>
          </a:xfrm>
          <a:prstGeom prst="rect">
            <a:avLst/>
          </a:prstGeom>
          <a:noFill/>
        </p:spPr>
        <p:txBody>
          <a:bodyPr wrap="square" rtlCol="0">
            <a:spAutoFit/>
          </a:bodyPr>
          <a:lstStyle/>
          <a:p>
            <a:r>
              <a:rPr lang="es-CO" sz="2400" b="1" dirty="0">
                <a:effectLst>
                  <a:outerShdw blurRad="38100" dist="38100" dir="2700000" algn="tl">
                    <a:srgbClr val="000000">
                      <a:alpha val="43137"/>
                    </a:srgbClr>
                  </a:outerShdw>
                </a:effectLst>
                <a:cs typeface="Times New Roman" panose="02020603050405020304" pitchFamily="18" charset="0"/>
              </a:rPr>
              <a:t>6. REFERENCIAS</a:t>
            </a:r>
          </a:p>
        </p:txBody>
      </p:sp>
      <p:sp>
        <p:nvSpPr>
          <p:cNvPr id="14" name="Rectángulo 13"/>
          <p:cNvSpPr/>
          <p:nvPr/>
        </p:nvSpPr>
        <p:spPr>
          <a:xfrm>
            <a:off x="1717183" y="283336"/>
            <a:ext cx="4908700" cy="45076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CONTENIDO</a:t>
            </a:r>
          </a:p>
        </p:txBody>
      </p:sp>
      <p:sp>
        <p:nvSpPr>
          <p:cNvPr id="2" name="Rectángulo 1"/>
          <p:cNvSpPr/>
          <p:nvPr/>
        </p:nvSpPr>
        <p:spPr>
          <a:xfrm>
            <a:off x="1525169" y="3135960"/>
            <a:ext cx="1914307" cy="461665"/>
          </a:xfrm>
          <a:prstGeom prst="rect">
            <a:avLst/>
          </a:prstGeom>
        </p:spPr>
        <p:txBody>
          <a:bodyPr wrap="none">
            <a:spAutoFit/>
          </a:bodyPr>
          <a:lstStyle/>
          <a:p>
            <a:r>
              <a:rPr lang="es-CO" sz="2400" b="1" dirty="0">
                <a:effectLst>
                  <a:outerShdw blurRad="38100" dist="38100" dir="2700000" algn="tl">
                    <a:srgbClr val="000000">
                      <a:alpha val="43137"/>
                    </a:srgbClr>
                  </a:outerShdw>
                </a:effectLst>
              </a:rPr>
              <a:t>4. DISCUSIÓN</a:t>
            </a:r>
          </a:p>
        </p:txBody>
      </p:sp>
      <p:sp>
        <p:nvSpPr>
          <p:cNvPr id="10" name="Rectángulo 9">
            <a:extLst>
              <a:ext uri="{FF2B5EF4-FFF2-40B4-BE49-F238E27FC236}">
                <a16:creationId xmlns:a16="http://schemas.microsoft.com/office/drawing/2014/main" id="{64806607-348D-4F4A-B18C-7083E28AB0B5}"/>
              </a:ext>
            </a:extLst>
          </p:cNvPr>
          <p:cNvSpPr/>
          <p:nvPr/>
        </p:nvSpPr>
        <p:spPr>
          <a:xfrm>
            <a:off x="1525169" y="2592892"/>
            <a:ext cx="1710725" cy="461665"/>
          </a:xfrm>
          <a:prstGeom prst="rect">
            <a:avLst/>
          </a:prstGeom>
        </p:spPr>
        <p:txBody>
          <a:bodyPr wrap="none">
            <a:spAutoFit/>
          </a:bodyPr>
          <a:lstStyle/>
          <a:p>
            <a:r>
              <a:rPr lang="es-CO" sz="2400" b="1" dirty="0">
                <a:effectLst>
                  <a:outerShdw blurRad="38100" dist="38100" dir="2700000" algn="tl">
                    <a:srgbClr val="000000">
                      <a:alpha val="43137"/>
                    </a:srgbClr>
                  </a:outerShdw>
                </a:effectLst>
                <a:latin typeface="+mj-lt"/>
              </a:rPr>
              <a:t>3</a:t>
            </a:r>
            <a:r>
              <a:rPr lang="es-CO" sz="2400" b="1" i="1" dirty="0">
                <a:effectLst>
                  <a:outerShdw blurRad="38100" dist="38100" dir="2700000" algn="tl">
                    <a:srgbClr val="000000">
                      <a:alpha val="43137"/>
                    </a:srgbClr>
                  </a:outerShdw>
                </a:effectLst>
                <a:latin typeface="+mj-lt"/>
              </a:rPr>
              <a:t>. </a:t>
            </a:r>
            <a:r>
              <a:rPr lang="es-CO" sz="2400" b="1" dirty="0">
                <a:effectLst>
                  <a:outerShdw blurRad="38100" dist="38100" dir="2700000" algn="tl">
                    <a:srgbClr val="000000">
                      <a:alpha val="43137"/>
                    </a:srgbClr>
                  </a:outerShdw>
                </a:effectLst>
              </a:rPr>
              <a:t>ANÁLISIS </a:t>
            </a:r>
            <a:endParaRPr lang="es-CO" sz="2400" b="1" i="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80568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2702257"/>
            <a:ext cx="2333767"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Banalidad del mal (Hannah Arendt)</a:t>
            </a:r>
          </a:p>
        </p:txBody>
      </p:sp>
      <p:sp>
        <p:nvSpPr>
          <p:cNvPr id="3" name="Rectángulo redondeado 2"/>
          <p:cNvSpPr/>
          <p:nvPr/>
        </p:nvSpPr>
        <p:spPr>
          <a:xfrm>
            <a:off x="2333767" y="204716"/>
            <a:ext cx="9662615" cy="6455392"/>
          </a:xfrm>
          <a:prstGeom prst="roundRect">
            <a:avLst/>
          </a:prstGeom>
          <a:ln>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just"/>
            <a:r>
              <a:rPr lang="es-CO" sz="2100" dirty="0"/>
              <a:t>…yo entré primero a las águilas negras porque no tenía trabajo, ahora hago parte del clan Úsuga porque no tuve otra elección de vida, en toda empresa u organización hay líneas de mando, así como existen en los militares, también nosotros lo tenemos, una regla importante es la debida obediencia, el que no lo haga se muere también… si nos dicen que debemos matar, hay que obedecer…yo que recuerdo llegué a ejecutar como 17, todo por obedecer orden…en el grupo es correcto obedecer órdenes, es el cumplimiento de las normas...[10]</a:t>
            </a:r>
          </a:p>
          <a:p>
            <a:pPr algn="just"/>
            <a:endParaRPr lang="es-CO" sz="2100" dirty="0"/>
          </a:p>
          <a:p>
            <a:pPr algn="just"/>
            <a:r>
              <a:rPr lang="es-CO" sz="2100" dirty="0"/>
              <a:t>…también nos obligaban de violar a las mujeres, algunas civiles y otras colaboradoras de la guerrilla o hacían parte de estos grupos, los comandante nos obligaban a eso, …usted tiene que hacer eso o lo matamos…, hubo una guerrillera que le decían Daniela, ella tenía 16 o 17 años, la cogimos en un retén falso, por el lado de la esmeralda, pero la cogieron entre ocho hombres, eso fueron compañeros mío, y el comandante los obligó que la violaran, que si no la violaban los mataba, la amarraron de manos y pies, ella gritaba, decía que la dejaran quieta, que mejor la mataran, que en vez de violarla [...] cuando ya habían hecho eso, la mataron y la cuartearon todita…[5]</a:t>
            </a:r>
          </a:p>
        </p:txBody>
      </p:sp>
    </p:spTree>
    <p:extLst>
      <p:ext uri="{BB962C8B-B14F-4D97-AF65-F5344CB8AC3E}">
        <p14:creationId xmlns:p14="http://schemas.microsoft.com/office/powerpoint/2010/main" val="591538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2702257"/>
            <a:ext cx="2333767"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Banalidad del mal (Hannah Arendt)</a:t>
            </a:r>
          </a:p>
        </p:txBody>
      </p:sp>
      <p:sp>
        <p:nvSpPr>
          <p:cNvPr id="3" name="Rectángulo redondeado 2"/>
          <p:cNvSpPr/>
          <p:nvPr/>
        </p:nvSpPr>
        <p:spPr>
          <a:xfrm>
            <a:off x="2333767" y="204716"/>
            <a:ext cx="9662615" cy="6455392"/>
          </a:xfrm>
          <a:prstGeom prst="roundRect">
            <a:avLst/>
          </a:prstGeom>
          <a:ln>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just"/>
            <a:r>
              <a:rPr lang="es-CO" sz="2800" dirty="0"/>
              <a:t>…a mí me ordenaron matar a un compañero mío, eso fue lo más duro que me dio.  Era mi lanza, allá nos decíamos lanza, a mí me ordenó uno que le decían el maluco, ahora es el segundo de la cabecilla de aquí del bloque de Putumayo, él me ordenó matarlo porque se había desertado, en un costal llevaba el fusil desarmado para entregárselo al ejército, a mí me volteaban, me ponían hacer ejercicio, y me decían que me iban a matar por culpa de él.  Entonces fue cuando me dieron la orden, entonces me tocó hacerlo.  Me dijeron que hiciera en cortarlo en pedazos, entonces empecé hacer mi trabajo, cuando terminé. Pues me felicitaron por haber hecho eso. ..[5]</a:t>
            </a:r>
          </a:p>
        </p:txBody>
      </p:sp>
    </p:spTree>
    <p:extLst>
      <p:ext uri="{BB962C8B-B14F-4D97-AF65-F5344CB8AC3E}">
        <p14:creationId xmlns:p14="http://schemas.microsoft.com/office/powerpoint/2010/main" val="3951615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22830" y="2702257"/>
            <a:ext cx="2210937"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Condición genérica de enemigos</a:t>
            </a:r>
          </a:p>
        </p:txBody>
      </p:sp>
      <p:sp>
        <p:nvSpPr>
          <p:cNvPr id="3" name="Rectángulo redondeado 2"/>
          <p:cNvSpPr/>
          <p:nvPr/>
        </p:nvSpPr>
        <p:spPr>
          <a:xfrm>
            <a:off x="2333767" y="204716"/>
            <a:ext cx="9662615" cy="6455392"/>
          </a:xfrm>
          <a:prstGeom prst="roundRect">
            <a:avLst/>
          </a:prstGeom>
          <a:ln>
            <a:solidFill>
              <a:schemeClr val="accent3">
                <a:lumMod val="50000"/>
              </a:schemeClr>
            </a:solidFill>
          </a:ln>
          <a:effectLst>
            <a:innerShdw blurRad="63500" dist="50800" dir="135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just"/>
            <a:r>
              <a:rPr lang="es-CO" sz="2100" dirty="0"/>
              <a:t>…Si le dispara al enemigo es en defensa del pueblo colombiano.. [2]</a:t>
            </a:r>
          </a:p>
          <a:p>
            <a:pPr algn="just"/>
            <a:r>
              <a:rPr lang="es-CO" sz="2100" dirty="0"/>
              <a:t>…Que no le siga colaborando al enemigo, porque serán objetivo militar.  Si es colaborador del enemigo, no es víctima porque es enemigo también. Víctima es el inocente, pero el enemigo es enemigo y no es inocente.    Muchas veces el colaborador del enemigo es su aliado o le da apoyo, puede hacernos inteligencia y matarnos a nosotros…[5]</a:t>
            </a:r>
          </a:p>
          <a:p>
            <a:pPr algn="just"/>
            <a:r>
              <a:rPr lang="es-CO" sz="2100" dirty="0"/>
              <a:t>…La verdad no se siente culpa porque tu asesinas es a un enemigo, no a una persona…claro que nos angustia cuando caen inocentes en el fuego cruzado, pero esos inocentes son responsabilidades del grupo contrario, porque es el que nos ataca o atacamos y nosotros lo que hacemos es responder…recuerdo en una vereda por el Cesar, por la Serranía del Perijá, íbamos en búsqueda de unos güerillos que nos habían informado de su paradero, empezamos con el “toteo” y en ese tira y jala, cayeron muertos entre 3 o 4 personas, si no fuese porque en esas zonas hubieses guerrillas, no hubiesen muertos… ahora que hacían esas personas reunidas con esa plaga…[5]      </a:t>
            </a:r>
          </a:p>
          <a:p>
            <a:pPr algn="just"/>
            <a:r>
              <a:rPr lang="es-CO" sz="2100" dirty="0"/>
              <a:t>…No quisiéramos más guerra, pero quien nos defiende del enemigo…[10]  </a:t>
            </a:r>
          </a:p>
          <a:p>
            <a:pPr algn="just"/>
            <a:r>
              <a:rPr lang="es-CO" sz="2100" dirty="0"/>
              <a:t>…Bueno, en las zonas donde estábamos la gente nos respectaba, pues eso es autoridad.  Creo que defenderse del enemigo eso es heroico…[5] </a:t>
            </a:r>
          </a:p>
        </p:txBody>
      </p:sp>
    </p:spTree>
    <p:extLst>
      <p:ext uri="{BB962C8B-B14F-4D97-AF65-F5344CB8AC3E}">
        <p14:creationId xmlns:p14="http://schemas.microsoft.com/office/powerpoint/2010/main" val="2375728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122830" y="2702257"/>
            <a:ext cx="2210937"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Condición genérica de enemigos</a:t>
            </a:r>
          </a:p>
        </p:txBody>
      </p:sp>
      <p:sp>
        <p:nvSpPr>
          <p:cNvPr id="3" name="Rectángulo redondeado 2"/>
          <p:cNvSpPr/>
          <p:nvPr/>
        </p:nvSpPr>
        <p:spPr>
          <a:xfrm>
            <a:off x="2333767" y="204716"/>
            <a:ext cx="9662615" cy="6455392"/>
          </a:xfrm>
          <a:prstGeom prst="roundRect">
            <a:avLst/>
          </a:prstGeom>
          <a:ln>
            <a:solidFill>
              <a:schemeClr val="accent3">
                <a:lumMod val="50000"/>
              </a:schemeClr>
            </a:solidFill>
          </a:ln>
          <a:effectLst>
            <a:innerShdw blurRad="63500" dist="50800" dir="135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just"/>
            <a:r>
              <a:rPr lang="es-CO" sz="2100" dirty="0"/>
              <a:t>…</a:t>
            </a:r>
            <a:r>
              <a:rPr lang="es-CO" sz="2000" dirty="0"/>
              <a:t>Que nosotros no somos tan malos como nos quieren hacer ver. También hacemos cosas buenas, como cuidar la comunidad de los ladrones y del enemigo…[1]    </a:t>
            </a:r>
          </a:p>
          <a:p>
            <a:pPr algn="just"/>
            <a:r>
              <a:rPr lang="es-CO" sz="2000" dirty="0"/>
              <a:t>…Que no le siga colaborando al enemigo, porque serán objetivo militar…[2] </a:t>
            </a:r>
          </a:p>
          <a:p>
            <a:pPr algn="just"/>
            <a:r>
              <a:rPr lang="es-CO" sz="2000" dirty="0"/>
              <a:t>…No quisiéramos más guerra, pero quien nos defiende del enemigo…[5]</a:t>
            </a:r>
          </a:p>
          <a:p>
            <a:pPr algn="just"/>
            <a:r>
              <a:rPr lang="es-CO" sz="2000" dirty="0"/>
              <a:t>…Yo digo que, si nunca he tenido problemas con nadie, sabe que no me gusta ser sapo, si por ser sapo voy a estar aquí mejor me voy de acá, si tu no eres leal, eso te convierte también en un enemigo…[10]   </a:t>
            </a:r>
          </a:p>
          <a:p>
            <a:pPr algn="just"/>
            <a:r>
              <a:rPr lang="es-CO" sz="2000" dirty="0"/>
              <a:t>…El robo entre nosotros no existía, el robo a la comunidad, se les advertía a los cuatreros, sino hacía caso se le daba “chumbimba”.  Las violaciones sexuales eran pena de muerte, evadirse, hablar con el enemigo era causal de muerte…[1]</a:t>
            </a:r>
          </a:p>
          <a:p>
            <a:pPr algn="just"/>
            <a:r>
              <a:rPr lang="es-CO" sz="2000" dirty="0"/>
              <a:t>…proteger nuestra vida.  Por ejemplo, se ejecutaba al informante que le dé la ubicación nuestra al enemigo.  El secuestro, es una forma de financiar nuestra lucha, al igual que cobrar la vacuna al ganadero, al cocalero, la guerra es cara y se necesita de recursos para poder luchar en contra del enemigo…[2] </a:t>
            </a:r>
          </a:p>
          <a:p>
            <a:pPr algn="just"/>
            <a:r>
              <a:rPr lang="es-CO" sz="2000" dirty="0"/>
              <a:t>…Nosotros como grupo armado siempre debemos respectar y defender a nuestros campesinos y es nuestra responsabilidad esa defensa contra el paramilitarismo y la política sucia del estado.  Los asesinatos son medios coercitivo del poder, es un medio necesario sobre todo cuando se trata de proteger nuestra vida y defendernos del enemigo…ya que son muchos los enemigos que tenemos, el Estado burgués, los delincuentes, los paracos, el narcotráfico, muchos enemigos es lo que tenemos… [1] </a:t>
            </a:r>
          </a:p>
        </p:txBody>
      </p:sp>
    </p:spTree>
    <p:extLst>
      <p:ext uri="{BB962C8B-B14F-4D97-AF65-F5344CB8AC3E}">
        <p14:creationId xmlns:p14="http://schemas.microsoft.com/office/powerpoint/2010/main" val="4191586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2702257"/>
            <a:ext cx="2074460"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Cosificación y/o despersonalización</a:t>
            </a:r>
          </a:p>
        </p:txBody>
      </p:sp>
      <p:sp>
        <p:nvSpPr>
          <p:cNvPr id="3" name="Rectángulo redondeado 2"/>
          <p:cNvSpPr/>
          <p:nvPr/>
        </p:nvSpPr>
        <p:spPr>
          <a:xfrm>
            <a:off x="2224585" y="204716"/>
            <a:ext cx="9771797" cy="6455392"/>
          </a:xfrm>
          <a:prstGeom prst="roundRect">
            <a:avLst/>
          </a:prstGeom>
          <a:ln>
            <a:solidFill>
              <a:schemeClr val="accent3">
                <a:lumMod val="50000"/>
              </a:schemeClr>
            </a:solidFill>
          </a:ln>
          <a:effectLst>
            <a:innerShdw blurRad="63500" dist="50800" dir="135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just"/>
            <a:r>
              <a:rPr lang="es-CO"/>
              <a:t>“...Nosotros no asesinamos, hacemos justicia...”[1]</a:t>
            </a:r>
          </a:p>
          <a:p>
            <a:pPr algn="just"/>
            <a:r>
              <a:rPr lang="es-CO"/>
              <a:t>…Nosotros no asesinamos, hacemos justicia, por eso le llamamos ajusticiamiento. Incluso en nuestro estatuto está el fusilamiento, pero esta pena de muerte se da cuando es un caso extremo que atente contra la revolución misma...[2]</a:t>
            </a:r>
          </a:p>
          <a:p>
            <a:pPr algn="just"/>
            <a:r>
              <a:rPr lang="es-CO"/>
              <a:t>…Hay momentos en que teníamos que hacer limpieza social…[2]</a:t>
            </a:r>
          </a:p>
          <a:p>
            <a:pPr algn="just"/>
            <a:r>
              <a:rPr lang="es-CO"/>
              <a:t>…lamentablemente en la sociedad no todo es limpio, hay porquerías que hay que fumigar, como los ladrones, violadores, corruptos…[5]</a:t>
            </a:r>
          </a:p>
          <a:p>
            <a:pPr algn="just"/>
            <a:r>
              <a:rPr lang="es-CO"/>
              <a:t>…existen delincuentes que se hacen pasar por nosotros para extorsionar a la comunidades, empresarios, finqueros, comerciantes, a esos “hijueputas”   “hijos de la mierda”, son los que mas buscamos para darle chumbimba, por que son unas lacras que se hacen pasar por nosotros y para que la gente nos odie y ellos obtienen sus ganancias a costa de nuestro nombre, son los que hay que exterminar y eso es una razón y conciencia colectiva… [2]</a:t>
            </a:r>
          </a:p>
          <a:p>
            <a:pPr algn="just"/>
            <a:r>
              <a:rPr lang="es-CO"/>
              <a:t>…nosotros no extorsionamos, buscamos las cuotas de guerra..[1]</a:t>
            </a:r>
          </a:p>
          <a:p>
            <a:pPr algn="just"/>
            <a:r>
              <a:rPr lang="es-CO"/>
              <a:t>..cuando yo le apunto alguien para matarlo, no veo a la persona como ser humano, sino una tarea que cumplir…[10]</a:t>
            </a:r>
          </a:p>
          <a:p>
            <a:pPr algn="just"/>
            <a:r>
              <a:rPr lang="es-CO"/>
              <a:t>Una mirada victimológica de la cosificación: </a:t>
            </a:r>
          </a:p>
          <a:p>
            <a:pPr algn="just"/>
            <a:r>
              <a:rPr lang="es-CO"/>
              <a:t>...Un sinónimo de descalificativos, nos tratan de bandoleros o bandidos, ratas de alcantarilla, narco guerrillas, terroristas, etcétera. Pero mire, el guerrillero es hijo, es padre, es madre. También es humano y siente como siente un militar o un paramilitar.. Nosotros justificamos nuestra lucha que es histórica, nacemos de la injusticia social, pero que no se olvide que somos colombianos de nacionalidad y que en nuestro cuerpo también corre sangre roja, somos humanos, sufrimos, lloramos y sentimos, esa también es nuestra moral, que no se conoce, nuestra humanidad…[2]</a:t>
            </a:r>
            <a:endParaRPr lang="es-CO" dirty="0"/>
          </a:p>
        </p:txBody>
      </p:sp>
    </p:spTree>
    <p:extLst>
      <p:ext uri="{BB962C8B-B14F-4D97-AF65-F5344CB8AC3E}">
        <p14:creationId xmlns:p14="http://schemas.microsoft.com/office/powerpoint/2010/main" val="1320783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2702257"/>
            <a:ext cx="2074460"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Cosificación y/o despersonalización</a:t>
            </a:r>
          </a:p>
        </p:txBody>
      </p:sp>
      <p:sp>
        <p:nvSpPr>
          <p:cNvPr id="3" name="Rectángulo redondeado 2"/>
          <p:cNvSpPr/>
          <p:nvPr/>
        </p:nvSpPr>
        <p:spPr>
          <a:xfrm>
            <a:off x="2224585" y="204716"/>
            <a:ext cx="9771797" cy="6455392"/>
          </a:xfrm>
          <a:prstGeom prst="roundRect">
            <a:avLst/>
          </a:prstGeom>
          <a:ln>
            <a:solidFill>
              <a:schemeClr val="accent3">
                <a:lumMod val="50000"/>
              </a:schemeClr>
            </a:solidFill>
          </a:ln>
          <a:effectLst>
            <a:innerShdw blurRad="63500" dist="50800" dir="135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dirty="0"/>
          </a:p>
          <a:p>
            <a:pPr algn="just"/>
            <a:endParaRPr lang="es-CO" b="1" dirty="0">
              <a:solidFill>
                <a:srgbClr val="FF0000"/>
              </a:solidFill>
            </a:endParaRPr>
          </a:p>
          <a:p>
            <a:pPr algn="just"/>
            <a:r>
              <a:rPr lang="es-CO" b="1" dirty="0">
                <a:solidFill>
                  <a:srgbClr val="FF0000"/>
                </a:solidFill>
              </a:rPr>
              <a:t>Ejemplo de algunos panfletos</a:t>
            </a:r>
            <a:r>
              <a:rPr lang="es-CO" dirty="0"/>
              <a:t>: </a:t>
            </a:r>
          </a:p>
          <a:p>
            <a:pPr algn="just"/>
            <a:r>
              <a:rPr lang="es-CO" dirty="0"/>
              <a:t>"…Sabemos dónde vive (sic) ese hijueputa (sic) está declarado objetivo militar... Hijueputa (sic) tiene una semana para irse del Cauca, porque si no lo matamos"...[5]</a:t>
            </a:r>
          </a:p>
          <a:p>
            <a:pPr algn="just"/>
            <a:r>
              <a:rPr lang="es-CO" dirty="0"/>
              <a:t>"…Sentencia de muerte a guerrilleros, </a:t>
            </a:r>
            <a:r>
              <a:rPr lang="es-CO" dirty="0" err="1"/>
              <a:t>farucos</a:t>
            </a:r>
            <a:r>
              <a:rPr lang="es-CO" dirty="0"/>
              <a:t> (en referencia a las FARC), tienen el tiempo contado se van o se mueren. Los siguientes </a:t>
            </a:r>
            <a:r>
              <a:rPr lang="es-CO" dirty="0" err="1"/>
              <a:t>hptas</a:t>
            </a:r>
            <a:r>
              <a:rPr lang="es-CO" dirty="0"/>
              <a:t> (sic) están declarados objetivos militar (sic) junto a sus familias y colaboradores…[…]</a:t>
            </a:r>
          </a:p>
        </p:txBody>
      </p:sp>
      <p:pic>
        <p:nvPicPr>
          <p:cNvPr id="4" name="Imagen 3">
            <a:extLst>
              <a:ext uri="{FF2B5EF4-FFF2-40B4-BE49-F238E27FC236}">
                <a16:creationId xmlns:a16="http://schemas.microsoft.com/office/drawing/2014/main" id="{5FD73A8F-D785-42EE-9AF3-EA86614738B4}"/>
              </a:ext>
            </a:extLst>
          </p:cNvPr>
          <p:cNvPicPr>
            <a:picLocks noChangeAspect="1"/>
          </p:cNvPicPr>
          <p:nvPr/>
        </p:nvPicPr>
        <p:blipFill>
          <a:blip r:embed="rId2"/>
          <a:stretch>
            <a:fillRect/>
          </a:stretch>
        </p:blipFill>
        <p:spPr>
          <a:xfrm>
            <a:off x="2497540" y="327546"/>
            <a:ext cx="9307773" cy="4271749"/>
          </a:xfrm>
          <a:prstGeom prst="rect">
            <a:avLst/>
          </a:prstGeom>
        </p:spPr>
      </p:pic>
    </p:spTree>
    <p:extLst>
      <p:ext uri="{BB962C8B-B14F-4D97-AF65-F5344CB8AC3E}">
        <p14:creationId xmlns:p14="http://schemas.microsoft.com/office/powerpoint/2010/main" val="3908222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B1460FA-7314-4CD0-AE96-DA484FB05505}"/>
              </a:ext>
            </a:extLst>
          </p:cNvPr>
          <p:cNvPicPr>
            <a:picLocks noChangeAspect="1"/>
          </p:cNvPicPr>
          <p:nvPr/>
        </p:nvPicPr>
        <p:blipFill>
          <a:blip r:embed="rId2"/>
          <a:stretch>
            <a:fillRect/>
          </a:stretch>
        </p:blipFill>
        <p:spPr>
          <a:xfrm>
            <a:off x="1869742" y="204717"/>
            <a:ext cx="8925637" cy="6482686"/>
          </a:xfrm>
          <a:prstGeom prst="rect">
            <a:avLst/>
          </a:prstGeom>
        </p:spPr>
      </p:pic>
    </p:spTree>
    <p:extLst>
      <p:ext uri="{BB962C8B-B14F-4D97-AF65-F5344CB8AC3E}">
        <p14:creationId xmlns:p14="http://schemas.microsoft.com/office/powerpoint/2010/main" val="4034773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A696B17-6738-455E-853D-4076D06EB960}"/>
              </a:ext>
            </a:extLst>
          </p:cNvPr>
          <p:cNvPicPr>
            <a:picLocks noChangeAspect="1"/>
          </p:cNvPicPr>
          <p:nvPr/>
        </p:nvPicPr>
        <p:blipFill>
          <a:blip r:embed="rId2"/>
          <a:stretch>
            <a:fillRect/>
          </a:stretch>
        </p:blipFill>
        <p:spPr>
          <a:xfrm>
            <a:off x="409433" y="245660"/>
            <a:ext cx="11382233" cy="6032310"/>
          </a:xfrm>
          <a:prstGeom prst="rect">
            <a:avLst/>
          </a:prstGeom>
        </p:spPr>
      </p:pic>
    </p:spTree>
    <p:extLst>
      <p:ext uri="{BB962C8B-B14F-4D97-AF65-F5344CB8AC3E}">
        <p14:creationId xmlns:p14="http://schemas.microsoft.com/office/powerpoint/2010/main" val="3850197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3CA1082-64E4-4963-901A-08BD754B37E5}"/>
              </a:ext>
            </a:extLst>
          </p:cNvPr>
          <p:cNvPicPr>
            <a:picLocks noChangeAspect="1"/>
          </p:cNvPicPr>
          <p:nvPr/>
        </p:nvPicPr>
        <p:blipFill>
          <a:blip r:embed="rId2"/>
          <a:stretch>
            <a:fillRect/>
          </a:stretch>
        </p:blipFill>
        <p:spPr>
          <a:xfrm>
            <a:off x="395786" y="163773"/>
            <a:ext cx="11354936" cy="6305265"/>
          </a:xfrm>
          <a:prstGeom prst="rect">
            <a:avLst/>
          </a:prstGeom>
        </p:spPr>
      </p:pic>
    </p:spTree>
    <p:extLst>
      <p:ext uri="{BB962C8B-B14F-4D97-AF65-F5344CB8AC3E}">
        <p14:creationId xmlns:p14="http://schemas.microsoft.com/office/powerpoint/2010/main" val="1322199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112968" y="2428569"/>
            <a:ext cx="2589289"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97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Magia protectora (Rezos, amuletos, etc.,)</a:t>
              </a:r>
            </a:p>
          </p:txBody>
        </p:sp>
      </p:grpSp>
      <p:grpSp>
        <p:nvGrpSpPr>
          <p:cNvPr id="43012" name="Group 5"/>
          <p:cNvGrpSpPr>
            <a:grpSpLocks/>
          </p:cNvGrpSpPr>
          <p:nvPr/>
        </p:nvGrpSpPr>
        <p:grpSpPr bwMode="auto">
          <a:xfrm>
            <a:off x="2524836" y="520340"/>
            <a:ext cx="9667164" cy="6242819"/>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12" name="Rectángulo 11"/>
          <p:cNvSpPr/>
          <p:nvPr/>
        </p:nvSpPr>
        <p:spPr>
          <a:xfrm>
            <a:off x="928047" y="94840"/>
            <a:ext cx="10913595" cy="42550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2" algn="ctr" fontAlgn="base">
              <a:lnSpc>
                <a:spcPct val="115000"/>
              </a:lnSpc>
              <a:spcBef>
                <a:spcPts val="1000"/>
              </a:spcBef>
              <a:spcAft>
                <a:spcPts val="0"/>
              </a:spcAft>
              <a:buClr>
                <a:srgbClr val="000000"/>
              </a:buClr>
            </a:pPr>
            <a:r>
              <a:rPr lang="es-CO" sz="2000" b="1" kern="0" dirty="0">
                <a:solidFill>
                  <a:srgbClr val="000000"/>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Tema 3: Pensamiento mágico</a:t>
            </a:r>
            <a:endParaRPr lang="es-CO" sz="2000" b="1" u="none" strike="noStrike" kern="0" spc="0" dirty="0">
              <a:ln>
                <a:noFill/>
              </a:ln>
              <a:solidFill>
                <a:srgbClr val="000000"/>
              </a:solidFill>
              <a:effectLst>
                <a:glow>
                  <a:srgbClr val="000000"/>
                </a:glow>
                <a:outerShdw sx="0" sy="0">
                  <a:srgbClr val="000000"/>
                </a:outerShdw>
                <a:reflection stA="0" endPos="0" fadeDir="0" sx="0" sy="0"/>
              </a:effectLst>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2B82DB7E-5659-4319-8A6A-C32FC9CBC79D}"/>
              </a:ext>
            </a:extLst>
          </p:cNvPr>
          <p:cNvSpPr/>
          <p:nvPr/>
        </p:nvSpPr>
        <p:spPr>
          <a:xfrm>
            <a:off x="2814568" y="1147310"/>
            <a:ext cx="9144228" cy="5632311"/>
          </a:xfrm>
          <a:prstGeom prst="rect">
            <a:avLst/>
          </a:prstGeom>
        </p:spPr>
        <p:txBody>
          <a:bodyPr wrap="square">
            <a:spAutoFit/>
          </a:bodyPr>
          <a:lstStyle/>
          <a:p>
            <a:pPr algn="just"/>
            <a:r>
              <a:rPr lang="es-CO" sz="1900" dirty="0">
                <a:solidFill>
                  <a:schemeClr val="bg1"/>
                </a:solidFill>
              </a:rPr>
              <a:t>…a veces nos hacían tomar vasos de sangre, o cuándo no había carne para comer, sacábamos carne de los muertos, yo lo hice poca veces, había un comandante que le decíamos muela rica, nos hacía eso, si no hacíamos nos mataba, él era trigueño, alto, él tenía un hablado como costeño, como que era costeño [...] él mataba a la persona, llenaba los vasos de sangre y nos hacía tomar obligado, con una pistola él en la mano, se me tía el cuchillo por aquí (señala la garganta) y entonces chorreaba la sangre, él cogía el vaso y lo colocaba ahí, donde salía la sangre, entonces pasaba el vaso uno por uno, empecé a tomar esa sangre [...] él no decía que la sangre era para que nos diera sed, de seguir matando a personas [...] decía que nos daba más valor y para poder matar sin piedad…[5]</a:t>
            </a:r>
          </a:p>
          <a:p>
            <a:pPr algn="just"/>
            <a:r>
              <a:rPr lang="es-CO" sz="1900" dirty="0">
                <a:solidFill>
                  <a:schemeClr val="bg1"/>
                </a:solidFill>
              </a:rPr>
              <a:t>...La mayoría de nosotros creíamos en esas cosas que son como brujerías, por ejemplo, teníamos seguranzas para que nos protegieran del plomo. En mexicón había un brujo que nos hacía rezos y nos colocaba en el cuerpo como una especie de un muñeco, esto nos protegía del plomo, uno alimenta este muñequito con cervezas o cigarrillos. Cuando alguien le saca esa seguranza la persona muere, estos muñequitos chillan como un niño chiquito, cuando es sacado del cuerpo de la persona, sobre todo que están anidados en el antebrazo [...] para poder matar a la pinta que tenga alguna seguranza hay que darle plomo con una bala rezada en cruz, para darle el tiro al tipo hay dárselo entre ceja y ceja o en el ombligo…[10]</a:t>
            </a:r>
          </a:p>
          <a:p>
            <a:endParaRPr lang="es-CO" dirty="0"/>
          </a:p>
        </p:txBody>
      </p:sp>
    </p:spTree>
    <p:extLst>
      <p:ext uri="{BB962C8B-B14F-4D97-AF65-F5344CB8AC3E}">
        <p14:creationId xmlns:p14="http://schemas.microsoft.com/office/powerpoint/2010/main" val="11661505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7062" y="147944"/>
            <a:ext cx="8486561" cy="46166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defRPr/>
            </a:pPr>
            <a:r>
              <a:rPr lang="es-CO" sz="2400" b="1" dirty="0">
                <a:solidFill>
                  <a:schemeClr val="tx1"/>
                </a:solidFill>
              </a:rPr>
              <a:t>OBJETIVO Y METODOLOGÍA DE TRABAJO  </a:t>
            </a:r>
          </a:p>
        </p:txBody>
      </p:sp>
      <p:graphicFrame>
        <p:nvGraphicFramePr>
          <p:cNvPr id="5" name="4 Tabla"/>
          <p:cNvGraphicFramePr>
            <a:graphicFrameLocks noGrp="1"/>
          </p:cNvGraphicFramePr>
          <p:nvPr>
            <p:extLst>
              <p:ext uri="{D42A27DB-BD31-4B8C-83A1-F6EECF244321}">
                <p14:modId xmlns:p14="http://schemas.microsoft.com/office/powerpoint/2010/main" val="318186619"/>
              </p:ext>
            </p:extLst>
          </p:nvPr>
        </p:nvGraphicFramePr>
        <p:xfrm>
          <a:off x="207062" y="789709"/>
          <a:ext cx="11748377" cy="5711909"/>
        </p:xfrm>
        <a:graphic>
          <a:graphicData uri="http://schemas.openxmlformats.org/drawingml/2006/table">
            <a:tbl>
              <a:tblPr firstRow="1" bandRow="1">
                <a:tableStyleId>{F5AB1C69-6EDB-4FF4-983F-18BD219EF322}</a:tableStyleId>
              </a:tblPr>
              <a:tblGrid>
                <a:gridCol w="2240716">
                  <a:extLst>
                    <a:ext uri="{9D8B030D-6E8A-4147-A177-3AD203B41FA5}">
                      <a16:colId xmlns:a16="http://schemas.microsoft.com/office/drawing/2014/main" val="20000"/>
                    </a:ext>
                  </a:extLst>
                </a:gridCol>
                <a:gridCol w="9507661">
                  <a:extLst>
                    <a:ext uri="{9D8B030D-6E8A-4147-A177-3AD203B41FA5}">
                      <a16:colId xmlns:a16="http://schemas.microsoft.com/office/drawing/2014/main" val="20001"/>
                    </a:ext>
                  </a:extLst>
                </a:gridCol>
              </a:tblGrid>
              <a:tr h="92654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b="1" kern="1200" dirty="0">
                          <a:solidFill>
                            <a:schemeClr val="dk1"/>
                          </a:solidFill>
                          <a:latin typeface="+mn-lt"/>
                          <a:ea typeface="+mn-ea"/>
                          <a:cs typeface="+mn-cs"/>
                        </a:rPr>
                        <a:t>GENERAL</a:t>
                      </a:r>
                      <a:r>
                        <a:rPr lang="es-ES_tradnl" sz="1800" b="1" kern="1200" baseline="0" dirty="0">
                          <a:solidFill>
                            <a:schemeClr val="dk1"/>
                          </a:solidFill>
                          <a:latin typeface="Arial Narrow" pitchFamily="34" charset="0"/>
                          <a:ea typeface="+mn-ea"/>
                          <a:cs typeface="+mn-cs"/>
                        </a:rPr>
                        <a:t> </a:t>
                      </a:r>
                      <a:endParaRPr lang="es-CO" sz="1800" b="1" dirty="0">
                        <a:latin typeface="Arial Narrow" pitchFamily="34" charset="0"/>
                      </a:endParaRPr>
                    </a:p>
                    <a:p>
                      <a:pPr algn="ctr"/>
                      <a:endParaRPr lang="es-CO" sz="1800" b="1" dirty="0">
                        <a:latin typeface="Arial Narrow" pitchFamily="34" charset="0"/>
                      </a:endParaRPr>
                    </a:p>
                  </a:txBody>
                  <a:tcPr anchor="ctr">
                    <a:solidFill>
                      <a:srgbClr val="FFFFCC"/>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2100" b="0" kern="1200" dirty="0">
                          <a:solidFill>
                            <a:schemeClr val="tx1"/>
                          </a:solidFill>
                          <a:effectLst/>
                          <a:latin typeface="+mn-lt"/>
                          <a:ea typeface="+mn-ea"/>
                          <a:cs typeface="+mn-cs"/>
                        </a:rPr>
                        <a:t>Análisis del discurso en el victimario sobre: la negación del delito, deshumanización de la victima y pensamiento mágico.  En el marco del conflicto armado Colombiano. </a:t>
                      </a:r>
                      <a:endParaRPr lang="es-CO" sz="2100" b="0" i="0" dirty="0">
                        <a:latin typeface="Arial Narrow" pitchFamily="34" charset="0"/>
                      </a:endParaRPr>
                    </a:p>
                  </a:txBody>
                  <a:tcPr anchor="ctr">
                    <a:solidFill>
                      <a:srgbClr val="FFFFCC"/>
                    </a:solidFill>
                  </a:tcPr>
                </a:tc>
                <a:extLst>
                  <a:ext uri="{0D108BD9-81ED-4DB2-BD59-A6C34878D82A}">
                    <a16:rowId xmlns:a16="http://schemas.microsoft.com/office/drawing/2014/main" val="10000"/>
                  </a:ext>
                </a:extLst>
              </a:tr>
              <a:tr h="47786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2000" b="1" dirty="0">
                          <a:latin typeface="+mn-lt"/>
                        </a:rPr>
                        <a:t>METODOLOGÍA  </a:t>
                      </a:r>
                    </a:p>
                    <a:p>
                      <a:pPr algn="ctr"/>
                      <a:endParaRPr lang="es-CO" sz="1800" b="1" dirty="0">
                        <a:latin typeface="Arial Narrow" pitchFamily="34" charset="0"/>
                      </a:endParaRPr>
                    </a:p>
                  </a:txBody>
                  <a:tcPr anchor="ctr">
                    <a:solidFill>
                      <a:schemeClr val="accent3">
                        <a:lumMod val="40000"/>
                        <a:lumOff val="60000"/>
                      </a:schemeClr>
                    </a:solidFill>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s-CO" sz="2200" b="1" kern="1200" dirty="0">
                          <a:solidFill>
                            <a:schemeClr val="dk1"/>
                          </a:solidFill>
                          <a:effectLst/>
                          <a:latin typeface="+mn-lt"/>
                          <a:ea typeface="+mn-ea"/>
                          <a:cs typeface="+mn-cs"/>
                        </a:rPr>
                        <a:t>Enfoque: Cualitativo, narrativas y representaciones sociales de lo moral (Simbólico).</a:t>
                      </a: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s-CO" sz="2200" b="1" kern="1200" dirty="0">
                          <a:solidFill>
                            <a:schemeClr val="dk1"/>
                          </a:solidFill>
                          <a:effectLst/>
                          <a:latin typeface="+mn-lt"/>
                          <a:ea typeface="+mn-ea"/>
                          <a:cs typeface="+mn-cs"/>
                        </a:rPr>
                        <a:t>La fase heurística: </a:t>
                      </a:r>
                      <a:r>
                        <a:rPr lang="es-CO" sz="2200" b="0" kern="1200" dirty="0">
                          <a:solidFill>
                            <a:schemeClr val="dk1"/>
                          </a:solidFill>
                          <a:effectLst/>
                          <a:latin typeface="+mn-lt"/>
                          <a:ea typeface="+mn-ea"/>
                          <a:cs typeface="+mn-cs"/>
                        </a:rPr>
                        <a:t>Procedimiento de búsqueda y recopilación de fuentes de información según su naturaleza y características (Rojas </a:t>
                      </a:r>
                      <a:r>
                        <a:rPr lang="es-CO" sz="2200" b="0" kern="1200" dirty="0" err="1">
                          <a:solidFill>
                            <a:schemeClr val="dk1"/>
                          </a:solidFill>
                          <a:effectLst/>
                          <a:latin typeface="+mn-lt"/>
                          <a:ea typeface="+mn-ea"/>
                          <a:cs typeface="+mn-cs"/>
                        </a:rPr>
                        <a:t>Rojas</a:t>
                      </a:r>
                      <a:r>
                        <a:rPr lang="es-CO" sz="2200" b="0" kern="1200" dirty="0">
                          <a:solidFill>
                            <a:schemeClr val="dk1"/>
                          </a:solidFill>
                          <a:effectLst/>
                          <a:latin typeface="+mn-lt"/>
                          <a:ea typeface="+mn-ea"/>
                          <a:cs typeface="+mn-cs"/>
                        </a:rPr>
                        <a:t>, 2007; Hoyos, 2000; Bucheli y Córdoba, s.f.; Lopera y Adarve, 2008; Castañeda, 2004).</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s-CO" sz="2200" b="0" i="0" dirty="0">
                        <a:solidFill>
                          <a:srgbClr val="000000"/>
                        </a:solidFill>
                        <a:latin typeface="+mn-lt"/>
                      </a:endParaRP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s-CO" sz="2200" b="1" i="0" dirty="0">
                          <a:latin typeface="+mn-lt"/>
                        </a:rPr>
                        <a:t>La fase hermenéutica: </a:t>
                      </a:r>
                      <a:r>
                        <a:rPr lang="es-CO" sz="2200" b="0" i="0" dirty="0">
                          <a:latin typeface="+mn-lt"/>
                        </a:rPr>
                        <a:t>Re</a:t>
                      </a:r>
                      <a:r>
                        <a:rPr lang="es-CO" sz="2200" i="0" dirty="0">
                          <a:latin typeface="+mn-lt"/>
                        </a:rPr>
                        <a:t>presenta el trabajo de lectura, análisis, interpretación y comprensión crítica y objetiva en concordancia con los propósitos de investigación; permite ampliar marcos de referencia sobre el estudio en particular y es donde se realiza un trabajo crítico que señala identidad; es también actividad de reflexión que permite una captación de sentido en los textos en diferentes contextos (Rojas y Rojas, 2007; Bucheli y Córdoba, s.f.; Hoyos, 2000; Posada, 2011; Duarte, Zapata y Rentería, 2010; Fernández, 2008; Castañeda, 2004). </a:t>
                      </a:r>
                      <a:r>
                        <a:rPr lang="es-CO" sz="2200" b="1" i="0" dirty="0">
                          <a:solidFill>
                            <a:srgbClr val="FF0000"/>
                          </a:solidFill>
                          <a:effectLst>
                            <a:outerShdw blurRad="38100" dist="38100" dir="2700000" algn="tl">
                              <a:srgbClr val="000000">
                                <a:alpha val="43137"/>
                              </a:srgbClr>
                            </a:outerShdw>
                          </a:effectLst>
                          <a:latin typeface="+mn-lt"/>
                        </a:rPr>
                        <a:t>Intersubjetiva. </a:t>
                      </a:r>
                      <a:endParaRPr lang="es-CO" sz="2200" b="1" i="0" baseline="0" dirty="0">
                        <a:solidFill>
                          <a:srgbClr val="FF0000"/>
                        </a:solidFill>
                        <a:effectLst>
                          <a:outerShdw blurRad="38100" dist="38100" dir="2700000" algn="tl">
                            <a:srgbClr val="000000">
                              <a:alpha val="43137"/>
                            </a:srgbClr>
                          </a:outerShdw>
                        </a:effectLst>
                        <a:latin typeface="+mn-lt"/>
                      </a:endParaRP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9339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0" y="2702257"/>
            <a:ext cx="2342148" cy="1569491"/>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2"/>
                </a:solidFill>
                <a:effectLst>
                  <a:outerShdw blurRad="38100" dist="38100" dir="2700000" algn="tl">
                    <a:srgbClr val="000000">
                      <a:alpha val="43137"/>
                    </a:srgbClr>
                  </a:outerShdw>
                </a:effectLst>
              </a:rPr>
              <a:t>Imaginario religioso</a:t>
            </a:r>
          </a:p>
        </p:txBody>
      </p:sp>
      <p:sp>
        <p:nvSpPr>
          <p:cNvPr id="3" name="Rectángulo redondeado 2"/>
          <p:cNvSpPr/>
          <p:nvPr/>
        </p:nvSpPr>
        <p:spPr>
          <a:xfrm>
            <a:off x="2342149" y="204716"/>
            <a:ext cx="9654234" cy="6455392"/>
          </a:xfrm>
          <a:prstGeom prst="roundRect">
            <a:avLst/>
          </a:prstGeom>
          <a:ln>
            <a:solidFill>
              <a:schemeClr val="accent3">
                <a:lumMod val="50000"/>
              </a:schemeClr>
            </a:solidFill>
          </a:ln>
          <a:effectLst>
            <a:innerShdw blurRad="63500" dist="50800" dir="13500000">
              <a:prstClr val="black">
                <a:alpha val="50000"/>
              </a:prstClr>
            </a:innerShdw>
          </a:effectLst>
        </p:spPr>
        <p:style>
          <a:lnRef idx="0">
            <a:schemeClr val="accent1"/>
          </a:lnRef>
          <a:fillRef idx="3">
            <a:schemeClr val="accent1"/>
          </a:fillRef>
          <a:effectRef idx="3">
            <a:schemeClr val="accent1"/>
          </a:effectRef>
          <a:fontRef idx="minor">
            <a:schemeClr val="lt1"/>
          </a:fontRef>
        </p:style>
        <p:txBody>
          <a:bodyPr rtlCol="0" anchor="ctr"/>
          <a:lstStyle/>
          <a:p>
            <a:pPr algn="just"/>
            <a:r>
              <a:rPr lang="es-CO" sz="2300" dirty="0"/>
              <a:t>…Esa gente buscaba el poder, tener mandato, ser el Dios chiquito de la tierra, mandar ellos, eran el dueño de la vida y la muerte…[5]</a:t>
            </a:r>
          </a:p>
          <a:p>
            <a:pPr algn="just"/>
            <a:r>
              <a:rPr lang="es-CO" sz="2300" dirty="0"/>
              <a:t>He creído en Dios, sin embargo, en la filas de la guerrilla toca, manifestar ser ateo, con el fin de establecer un rol ideológico.  La religión como mecanismo opresor de las ideas liberales, y al servicio del capitalismo…[2]</a:t>
            </a:r>
          </a:p>
          <a:p>
            <a:pPr algn="just"/>
            <a:r>
              <a:rPr lang="es-CO" sz="2300" dirty="0"/>
              <a:t>…Es difícil decir que eres creyente de Dios cuando tienes un fusil en la mano, la biblia dice no matarás, entonces lo hacemos, el que dice que cree en Dios y asesina, debe tener una doble moral…[5]</a:t>
            </a:r>
          </a:p>
          <a:p>
            <a:pPr algn="just"/>
            <a:r>
              <a:rPr lang="es-CO" sz="2300" dirty="0"/>
              <a:t>  …hay quienes rezan el salmo 91 o el salmo 27 ante un combate o cuando se sale a patrullar o prestar guardia, pero no todos…[10, 5, 2]</a:t>
            </a:r>
          </a:p>
          <a:p>
            <a:pPr algn="just"/>
            <a:r>
              <a:rPr lang="es-CO" sz="2300" dirty="0"/>
              <a:t>…Se que en el grupo el ELN, donde hice parte tiene fuerte orígenes de religiosos, por el Cura Pérez, Camilo Torres, sé que cuando estaba vivo el curita, él ponía a rezar a sus combatientes, pero eso se terminó, sin embargo, habían compañeros, que tenían su crucifijo y cuando salían a comisión o prestar guardia oraban y se persignaban con la señal de la cruz, incluso hay quiñes rezan el salo 91…[1] </a:t>
            </a:r>
          </a:p>
        </p:txBody>
      </p:sp>
    </p:spTree>
    <p:extLst>
      <p:ext uri="{BB962C8B-B14F-4D97-AF65-F5344CB8AC3E}">
        <p14:creationId xmlns:p14="http://schemas.microsoft.com/office/powerpoint/2010/main" val="873692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02DADAD-2D11-4D06-8B64-B67E7ECBF46D}"/>
              </a:ext>
            </a:extLst>
          </p:cNvPr>
          <p:cNvSpPr/>
          <p:nvPr/>
        </p:nvSpPr>
        <p:spPr>
          <a:xfrm>
            <a:off x="368968" y="213310"/>
            <a:ext cx="4796589" cy="6771084"/>
          </a:xfrm>
          <a:prstGeom prst="rect">
            <a:avLst/>
          </a:prstGeom>
        </p:spPr>
        <p:txBody>
          <a:bodyPr wrap="square">
            <a:spAutoFit/>
          </a:bodyPr>
          <a:lstStyle/>
          <a:p>
            <a:pPr algn="ctr"/>
            <a:r>
              <a:rPr lang="es-CO" sz="800" b="1" dirty="0"/>
              <a:t>Salmos 91 Reina-Valera 1960 (RVR1960)</a:t>
            </a:r>
          </a:p>
          <a:p>
            <a:pPr algn="ctr"/>
            <a:r>
              <a:rPr lang="es-CO" sz="800" b="1" dirty="0"/>
              <a:t>Morando bajo la sombra del Omnipotente</a:t>
            </a:r>
          </a:p>
          <a:p>
            <a:pPr algn="ctr"/>
            <a:r>
              <a:rPr lang="es-CO" sz="800" b="1" dirty="0"/>
              <a:t>91 El que habita al abrigo del Altísimo</a:t>
            </a:r>
          </a:p>
          <a:p>
            <a:pPr algn="ctr"/>
            <a:r>
              <a:rPr lang="es-CO" sz="800" b="1" dirty="0"/>
              <a:t>    Morará bajo la sombra del Omnipotente.</a:t>
            </a:r>
          </a:p>
          <a:p>
            <a:pPr algn="ctr"/>
            <a:endParaRPr lang="es-CO" sz="800" b="1" dirty="0"/>
          </a:p>
          <a:p>
            <a:pPr algn="ctr"/>
            <a:r>
              <a:rPr lang="es-CO" sz="800" b="1" dirty="0"/>
              <a:t>2 Diré yo a Jehová: Esperanza mía, y castillo mío;</a:t>
            </a:r>
          </a:p>
          <a:p>
            <a:pPr algn="ctr"/>
            <a:r>
              <a:rPr lang="es-CO" sz="800" b="1" dirty="0"/>
              <a:t>Mi Dios, en quien confiaré.</a:t>
            </a:r>
          </a:p>
          <a:p>
            <a:pPr algn="ctr"/>
            <a:endParaRPr lang="es-CO" sz="800" b="1" dirty="0"/>
          </a:p>
          <a:p>
            <a:pPr algn="ctr"/>
            <a:r>
              <a:rPr lang="es-CO" sz="800" b="1" dirty="0"/>
              <a:t>3 Él te librará del lazo del cazador,</a:t>
            </a:r>
          </a:p>
          <a:p>
            <a:pPr algn="ctr"/>
            <a:r>
              <a:rPr lang="es-CO" sz="800" b="1" dirty="0"/>
              <a:t>De la peste destructora.</a:t>
            </a:r>
          </a:p>
          <a:p>
            <a:pPr algn="ctr"/>
            <a:endParaRPr lang="es-CO" sz="800" b="1" dirty="0"/>
          </a:p>
          <a:p>
            <a:pPr algn="ctr"/>
            <a:r>
              <a:rPr lang="es-CO" sz="800" b="1" dirty="0"/>
              <a:t>4 Con sus plumas te cubrirán,</a:t>
            </a:r>
          </a:p>
          <a:p>
            <a:pPr algn="ctr"/>
            <a:r>
              <a:rPr lang="es-CO" sz="800" b="1" dirty="0"/>
              <a:t>Y debajo de sus alas estarás seguro;</a:t>
            </a:r>
          </a:p>
          <a:p>
            <a:pPr algn="ctr"/>
            <a:r>
              <a:rPr lang="es-CO" sz="800" b="1" dirty="0"/>
              <a:t>Escudo y adarga es su verdad.</a:t>
            </a:r>
          </a:p>
          <a:p>
            <a:pPr algn="ctr"/>
            <a:endParaRPr lang="es-CO" sz="800" b="1" dirty="0"/>
          </a:p>
          <a:p>
            <a:pPr algn="ctr"/>
            <a:r>
              <a:rPr lang="es-CO" sz="800" b="1" dirty="0"/>
              <a:t>5 No temerás el terror nocturno,</a:t>
            </a:r>
          </a:p>
          <a:p>
            <a:pPr algn="ctr"/>
            <a:r>
              <a:rPr lang="es-CO" sz="800" b="1" dirty="0"/>
              <a:t>Ni saeta que vuele de día,</a:t>
            </a:r>
          </a:p>
          <a:p>
            <a:pPr algn="ctr"/>
            <a:endParaRPr lang="es-CO" sz="800" b="1" dirty="0"/>
          </a:p>
          <a:p>
            <a:pPr algn="ctr"/>
            <a:r>
              <a:rPr lang="es-CO" sz="800" b="1" dirty="0"/>
              <a:t>6 Ni pestilencia que ande en oscuridad,</a:t>
            </a:r>
          </a:p>
          <a:p>
            <a:pPr algn="ctr"/>
            <a:r>
              <a:rPr lang="es-CO" sz="800" b="1" dirty="0"/>
              <a:t>Ni mortandad que en medio del día destruya.</a:t>
            </a:r>
          </a:p>
          <a:p>
            <a:pPr algn="ctr"/>
            <a:endParaRPr lang="es-CO" sz="800" b="1" dirty="0"/>
          </a:p>
          <a:p>
            <a:pPr algn="ctr"/>
            <a:r>
              <a:rPr lang="es-CO" sz="800" b="1" dirty="0"/>
              <a:t>7 Caerán a tu lado mil,</a:t>
            </a:r>
          </a:p>
          <a:p>
            <a:pPr algn="ctr"/>
            <a:r>
              <a:rPr lang="es-CO" sz="800" b="1" dirty="0"/>
              <a:t>Y diez mil a tu diestra;</a:t>
            </a:r>
          </a:p>
          <a:p>
            <a:pPr algn="ctr"/>
            <a:r>
              <a:rPr lang="es-CO" sz="800" b="1" dirty="0"/>
              <a:t>Mas a ti no llegará.</a:t>
            </a:r>
          </a:p>
          <a:p>
            <a:pPr algn="ctr"/>
            <a:endParaRPr lang="es-CO" sz="800" b="1" dirty="0"/>
          </a:p>
          <a:p>
            <a:pPr algn="ctr"/>
            <a:r>
              <a:rPr lang="es-CO" sz="800" b="1" dirty="0"/>
              <a:t>8 Ciertamente con tus ojos mirarás</a:t>
            </a:r>
          </a:p>
          <a:p>
            <a:pPr algn="ctr"/>
            <a:r>
              <a:rPr lang="es-CO" sz="800" b="1" dirty="0"/>
              <a:t>Y verás la recompensa de los impíos.</a:t>
            </a:r>
          </a:p>
          <a:p>
            <a:pPr algn="ctr"/>
            <a:endParaRPr lang="es-CO" sz="800" b="1" dirty="0"/>
          </a:p>
          <a:p>
            <a:pPr algn="ctr"/>
            <a:r>
              <a:rPr lang="es-CO" sz="800" b="1" dirty="0"/>
              <a:t>9 Porque has puesto a Jehová, que es mi esperanza,</a:t>
            </a:r>
          </a:p>
          <a:p>
            <a:pPr algn="ctr"/>
            <a:r>
              <a:rPr lang="es-CO" sz="800" b="1" dirty="0"/>
              <a:t>Al Altísimo por tu habitación,</a:t>
            </a:r>
          </a:p>
          <a:p>
            <a:pPr algn="ctr"/>
            <a:endParaRPr lang="es-CO" sz="800" b="1" dirty="0"/>
          </a:p>
          <a:p>
            <a:pPr algn="ctr"/>
            <a:r>
              <a:rPr lang="es-CO" sz="800" b="1" dirty="0"/>
              <a:t>10 No te sobrevendrá mal,</a:t>
            </a:r>
          </a:p>
          <a:p>
            <a:pPr algn="ctr"/>
            <a:r>
              <a:rPr lang="es-CO" sz="800" b="1" dirty="0"/>
              <a:t>Ni plaga tocará tu morada.</a:t>
            </a:r>
          </a:p>
          <a:p>
            <a:pPr algn="ctr"/>
            <a:endParaRPr lang="es-CO" sz="800" b="1" dirty="0"/>
          </a:p>
          <a:p>
            <a:pPr algn="ctr"/>
            <a:r>
              <a:rPr lang="es-CO" sz="800" b="1" dirty="0"/>
              <a:t>11 Pues a sus ángeles mandará acerca de ti,</a:t>
            </a:r>
          </a:p>
          <a:p>
            <a:pPr algn="ctr"/>
            <a:r>
              <a:rPr lang="es-CO" sz="800" b="1" dirty="0"/>
              <a:t>Que te guarden en todos tus caminos.</a:t>
            </a:r>
          </a:p>
          <a:p>
            <a:pPr algn="ctr"/>
            <a:endParaRPr lang="es-CO" sz="800" b="1" dirty="0"/>
          </a:p>
          <a:p>
            <a:pPr algn="ctr"/>
            <a:r>
              <a:rPr lang="es-CO" sz="800" b="1" dirty="0"/>
              <a:t>12 En las manos te llevarán,</a:t>
            </a:r>
          </a:p>
          <a:p>
            <a:pPr algn="ctr"/>
            <a:r>
              <a:rPr lang="es-CO" sz="800" b="1" dirty="0"/>
              <a:t>Para que tu pie no tropiece en piedra.</a:t>
            </a:r>
          </a:p>
          <a:p>
            <a:pPr algn="ctr"/>
            <a:endParaRPr lang="es-CO" sz="800" b="1" dirty="0"/>
          </a:p>
          <a:p>
            <a:pPr algn="ctr"/>
            <a:r>
              <a:rPr lang="es-CO" sz="800" b="1" dirty="0"/>
              <a:t>13 Sobre el león y el áspid pisarás;</a:t>
            </a:r>
          </a:p>
          <a:p>
            <a:pPr algn="ctr"/>
            <a:r>
              <a:rPr lang="es-CO" sz="800" b="1" dirty="0"/>
              <a:t>Hollarás al cachorro del león y al dragón.</a:t>
            </a:r>
          </a:p>
          <a:p>
            <a:pPr algn="ctr"/>
            <a:endParaRPr lang="es-CO" sz="800" b="1" dirty="0"/>
          </a:p>
          <a:p>
            <a:pPr algn="ctr"/>
            <a:r>
              <a:rPr lang="es-CO" sz="800" b="1" dirty="0"/>
              <a:t>14 Por cuanto en mí ha puesto su amor, yo también lo libraré;</a:t>
            </a:r>
          </a:p>
          <a:p>
            <a:pPr algn="ctr"/>
            <a:r>
              <a:rPr lang="es-CO" sz="800" b="1" dirty="0"/>
              <a:t>Le pondré en alto, por cuanto ha conocido mi nombre.</a:t>
            </a:r>
          </a:p>
          <a:p>
            <a:pPr algn="ctr"/>
            <a:endParaRPr lang="es-CO" sz="800" b="1" dirty="0"/>
          </a:p>
          <a:p>
            <a:pPr algn="ctr"/>
            <a:r>
              <a:rPr lang="es-CO" sz="800" b="1" dirty="0"/>
              <a:t>15 Me invocará, y yo le responderé;</a:t>
            </a:r>
          </a:p>
          <a:p>
            <a:pPr algn="ctr"/>
            <a:r>
              <a:rPr lang="es-CO" sz="800" b="1" dirty="0"/>
              <a:t>Con él estaré yo en la angustia;</a:t>
            </a:r>
          </a:p>
          <a:p>
            <a:pPr algn="ctr"/>
            <a:r>
              <a:rPr lang="es-CO" sz="800" b="1" dirty="0"/>
              <a:t>Lo libraré y le glorificaré.</a:t>
            </a:r>
          </a:p>
          <a:p>
            <a:pPr algn="ctr"/>
            <a:endParaRPr lang="es-CO" sz="800" b="1" dirty="0"/>
          </a:p>
          <a:p>
            <a:pPr algn="ctr"/>
            <a:r>
              <a:rPr lang="es-CO" sz="800" b="1" dirty="0"/>
              <a:t>16 Lo saciaré de larga vida,</a:t>
            </a:r>
          </a:p>
          <a:p>
            <a:pPr algn="ctr"/>
            <a:r>
              <a:rPr lang="es-CO" sz="800" b="1" dirty="0"/>
              <a:t>Y le mostraré mi salvación.</a:t>
            </a:r>
          </a:p>
          <a:p>
            <a:endParaRPr lang="es-CO" dirty="0"/>
          </a:p>
        </p:txBody>
      </p:sp>
      <p:sp>
        <p:nvSpPr>
          <p:cNvPr id="3" name="Rectángulo 2">
            <a:extLst>
              <a:ext uri="{FF2B5EF4-FFF2-40B4-BE49-F238E27FC236}">
                <a16:creationId xmlns:a16="http://schemas.microsoft.com/office/drawing/2014/main" id="{A19DDA92-E85E-4842-AC83-CB1386EDB3A9}"/>
              </a:ext>
            </a:extLst>
          </p:cNvPr>
          <p:cNvSpPr/>
          <p:nvPr/>
        </p:nvSpPr>
        <p:spPr>
          <a:xfrm>
            <a:off x="5486399" y="72124"/>
            <a:ext cx="6063917" cy="6617196"/>
          </a:xfrm>
          <a:prstGeom prst="rect">
            <a:avLst/>
          </a:prstGeom>
        </p:spPr>
        <p:txBody>
          <a:bodyPr wrap="square">
            <a:spAutoFit/>
          </a:bodyPr>
          <a:lstStyle/>
          <a:p>
            <a:pPr algn="ctr"/>
            <a:r>
              <a:rPr lang="es-CO" sz="800" b="1" dirty="0"/>
              <a:t>Salmos 27 Reina-Valera 1960 (RVR1960)</a:t>
            </a:r>
          </a:p>
          <a:p>
            <a:pPr algn="ctr"/>
            <a:r>
              <a:rPr lang="es-CO" sz="800" b="1" dirty="0"/>
              <a:t>Jehová es mi luz y mi salvación</a:t>
            </a:r>
          </a:p>
          <a:p>
            <a:pPr algn="ctr"/>
            <a:r>
              <a:rPr lang="es-CO" sz="800" b="1" dirty="0"/>
              <a:t>Salmo de David.</a:t>
            </a:r>
          </a:p>
          <a:p>
            <a:pPr algn="ctr"/>
            <a:r>
              <a:rPr lang="es-CO" sz="800" b="1" dirty="0"/>
              <a:t>27 Jehová es mi luz y mi salvación; ¿de quién temeré?</a:t>
            </a:r>
          </a:p>
          <a:p>
            <a:pPr algn="ctr"/>
            <a:r>
              <a:rPr lang="es-CO" sz="800" b="1" dirty="0"/>
              <a:t>    Jehová es la fortaleza de mi vida; ¿de quién he de atemorizarme?</a:t>
            </a:r>
          </a:p>
          <a:p>
            <a:pPr algn="ctr"/>
            <a:endParaRPr lang="es-CO" sz="800" b="1" dirty="0"/>
          </a:p>
          <a:p>
            <a:pPr algn="ctr"/>
            <a:r>
              <a:rPr lang="es-CO" sz="800" b="1" dirty="0"/>
              <a:t>2 Cuando se juntaron contra mí los malignos, mis angustiadores y mis enemigos,</a:t>
            </a:r>
          </a:p>
          <a:p>
            <a:pPr algn="ctr"/>
            <a:r>
              <a:rPr lang="es-CO" sz="800" b="1" dirty="0"/>
              <a:t>Para comer mis carnes, ellos tropezaron y cayeron.</a:t>
            </a:r>
          </a:p>
          <a:p>
            <a:pPr algn="ctr"/>
            <a:endParaRPr lang="es-CO" sz="800" b="1" dirty="0"/>
          </a:p>
          <a:p>
            <a:pPr algn="ctr"/>
            <a:r>
              <a:rPr lang="es-CO" sz="800" b="1" dirty="0"/>
              <a:t>3 Aunque un ejército acampe contra mí,</a:t>
            </a:r>
          </a:p>
          <a:p>
            <a:pPr algn="ctr"/>
            <a:r>
              <a:rPr lang="es-CO" sz="800" b="1" dirty="0"/>
              <a:t>No temerá mi corazón;</a:t>
            </a:r>
          </a:p>
          <a:p>
            <a:pPr algn="ctr"/>
            <a:r>
              <a:rPr lang="es-CO" sz="800" b="1" dirty="0"/>
              <a:t>Aunque contra mí se levante guerra,</a:t>
            </a:r>
          </a:p>
          <a:p>
            <a:pPr algn="ctr"/>
            <a:r>
              <a:rPr lang="es-CO" sz="800" b="1" dirty="0"/>
              <a:t>Yo estaré confiado.</a:t>
            </a:r>
          </a:p>
          <a:p>
            <a:pPr algn="ctr"/>
            <a:endParaRPr lang="es-CO" sz="800" b="1" dirty="0"/>
          </a:p>
          <a:p>
            <a:pPr algn="ctr"/>
            <a:r>
              <a:rPr lang="es-CO" sz="800" b="1" dirty="0"/>
              <a:t>4 Una cosa he demandado a Jehová, ésta buscaré;</a:t>
            </a:r>
          </a:p>
          <a:p>
            <a:pPr algn="ctr"/>
            <a:r>
              <a:rPr lang="es-CO" sz="800" b="1" dirty="0"/>
              <a:t>Que esté yo en la casa de Jehová todos los días de mi vida,</a:t>
            </a:r>
          </a:p>
          <a:p>
            <a:pPr algn="ctr"/>
            <a:r>
              <a:rPr lang="es-CO" sz="800" b="1" dirty="0"/>
              <a:t>Para contemplar la hermosura de Jehová, y para inquirir en su templo.</a:t>
            </a:r>
          </a:p>
          <a:p>
            <a:pPr algn="ctr"/>
            <a:endParaRPr lang="es-CO" sz="800" b="1" dirty="0"/>
          </a:p>
          <a:p>
            <a:pPr algn="ctr"/>
            <a:r>
              <a:rPr lang="es-CO" sz="800" b="1" dirty="0"/>
              <a:t>5 Porque él me esconderá en su tabernáculo en el día del mal;</a:t>
            </a:r>
          </a:p>
          <a:p>
            <a:pPr algn="ctr"/>
            <a:r>
              <a:rPr lang="es-CO" sz="800" b="1" dirty="0"/>
              <a:t>Me ocultará en lo reservado de su morada;</a:t>
            </a:r>
          </a:p>
          <a:p>
            <a:pPr algn="ctr"/>
            <a:r>
              <a:rPr lang="es-CO" sz="800" b="1" dirty="0"/>
              <a:t>Sobre una roca me pondrá en alto.</a:t>
            </a:r>
          </a:p>
          <a:p>
            <a:pPr algn="ctr"/>
            <a:endParaRPr lang="es-CO" sz="800" b="1" dirty="0"/>
          </a:p>
          <a:p>
            <a:pPr algn="ctr"/>
            <a:r>
              <a:rPr lang="es-CO" sz="800" b="1" dirty="0"/>
              <a:t>6 Luego levantará mi cabeza sobre mis enemigos que me rodean,</a:t>
            </a:r>
          </a:p>
          <a:p>
            <a:pPr algn="ctr"/>
            <a:r>
              <a:rPr lang="es-CO" sz="800" b="1" dirty="0"/>
              <a:t>Y yo sacrificaré en su tabernáculo sacrificios de júbilo;</a:t>
            </a:r>
          </a:p>
          <a:p>
            <a:pPr algn="ctr"/>
            <a:r>
              <a:rPr lang="es-CO" sz="800" b="1" dirty="0"/>
              <a:t>Cantaré y entonaré alabanzas a Jehová.</a:t>
            </a:r>
          </a:p>
          <a:p>
            <a:pPr algn="ctr"/>
            <a:endParaRPr lang="es-CO" sz="800" b="1" dirty="0"/>
          </a:p>
          <a:p>
            <a:pPr algn="ctr"/>
            <a:r>
              <a:rPr lang="es-CO" sz="800" b="1" dirty="0"/>
              <a:t>7 Oye, oh Jehová, mi voz con que a ti clamo;</a:t>
            </a:r>
          </a:p>
          <a:p>
            <a:pPr algn="ctr"/>
            <a:r>
              <a:rPr lang="es-CO" sz="800" b="1" dirty="0"/>
              <a:t>Ten misericordia de mí, y respóndeme.</a:t>
            </a:r>
          </a:p>
          <a:p>
            <a:pPr algn="ctr"/>
            <a:endParaRPr lang="es-CO" sz="800" b="1" dirty="0"/>
          </a:p>
          <a:p>
            <a:pPr algn="ctr"/>
            <a:r>
              <a:rPr lang="es-CO" sz="800" b="1" dirty="0"/>
              <a:t>8 Mi corazón ha dicho de ti: Buscad mi rostro.</a:t>
            </a:r>
          </a:p>
          <a:p>
            <a:pPr algn="ctr"/>
            <a:r>
              <a:rPr lang="es-CO" sz="800" b="1" dirty="0"/>
              <a:t>Tu rostro buscaré, oh Jehová;</a:t>
            </a:r>
          </a:p>
          <a:p>
            <a:pPr algn="ctr"/>
            <a:endParaRPr lang="es-CO" sz="800" b="1" dirty="0"/>
          </a:p>
          <a:p>
            <a:pPr algn="ctr"/>
            <a:r>
              <a:rPr lang="es-CO" sz="800" b="1" dirty="0"/>
              <a:t>9 No escondas tu rostro de mí.</a:t>
            </a:r>
          </a:p>
          <a:p>
            <a:pPr algn="ctr"/>
            <a:r>
              <a:rPr lang="es-CO" sz="800" b="1" dirty="0"/>
              <a:t>No apartes con ira a tu siervo;</a:t>
            </a:r>
          </a:p>
          <a:p>
            <a:pPr algn="ctr"/>
            <a:r>
              <a:rPr lang="es-CO" sz="800" b="1" dirty="0"/>
              <a:t>Mi ayuda has sido.</a:t>
            </a:r>
          </a:p>
          <a:p>
            <a:pPr algn="ctr"/>
            <a:r>
              <a:rPr lang="es-CO" sz="800" b="1" dirty="0"/>
              <a:t>No me dejes ni me desampares, Dios de mi salvación.</a:t>
            </a:r>
          </a:p>
          <a:p>
            <a:pPr algn="ctr"/>
            <a:endParaRPr lang="es-CO" sz="800" b="1" dirty="0"/>
          </a:p>
          <a:p>
            <a:pPr algn="ctr"/>
            <a:r>
              <a:rPr lang="es-CO" sz="800" b="1" dirty="0"/>
              <a:t>10 Aunque mi padre y mi madre me dejaran,</a:t>
            </a:r>
          </a:p>
          <a:p>
            <a:pPr algn="ctr"/>
            <a:r>
              <a:rPr lang="es-CO" sz="800" b="1" dirty="0"/>
              <a:t>Con todo, Jehová me recogerá.</a:t>
            </a:r>
          </a:p>
          <a:p>
            <a:pPr algn="ctr"/>
            <a:endParaRPr lang="es-CO" sz="800" b="1" dirty="0"/>
          </a:p>
          <a:p>
            <a:pPr algn="ctr"/>
            <a:r>
              <a:rPr lang="es-CO" sz="800" b="1" dirty="0"/>
              <a:t>11 Enséñame, oh Jehová, tu camino,</a:t>
            </a:r>
          </a:p>
          <a:p>
            <a:pPr algn="ctr"/>
            <a:r>
              <a:rPr lang="es-CO" sz="800" b="1" dirty="0"/>
              <a:t>Y guíame por senda de rectitud</a:t>
            </a:r>
          </a:p>
          <a:p>
            <a:pPr algn="ctr"/>
            <a:r>
              <a:rPr lang="es-CO" sz="800" b="1" dirty="0"/>
              <a:t>A causa de mis enemigos.</a:t>
            </a:r>
          </a:p>
          <a:p>
            <a:pPr algn="ctr"/>
            <a:endParaRPr lang="es-CO" sz="800" b="1" dirty="0"/>
          </a:p>
          <a:p>
            <a:pPr algn="ctr"/>
            <a:r>
              <a:rPr lang="es-CO" sz="800" b="1" dirty="0"/>
              <a:t>12 No me entregues a la voluntad de mis enemigos;</a:t>
            </a:r>
          </a:p>
          <a:p>
            <a:pPr algn="ctr"/>
            <a:r>
              <a:rPr lang="es-CO" sz="800" b="1" dirty="0"/>
              <a:t>Porque se han levantado contra mí testigos falsos, y los que respiran crueldad.</a:t>
            </a:r>
          </a:p>
          <a:p>
            <a:pPr algn="ctr"/>
            <a:endParaRPr lang="es-CO" sz="800" b="1" dirty="0"/>
          </a:p>
          <a:p>
            <a:pPr algn="ctr"/>
            <a:r>
              <a:rPr lang="es-CO" sz="800" b="1" dirty="0"/>
              <a:t>13 Hubiera yo desmayado, si no creyese que veré la bondad de Jehová</a:t>
            </a:r>
          </a:p>
          <a:p>
            <a:pPr algn="ctr"/>
            <a:r>
              <a:rPr lang="es-CO" sz="800" b="1" dirty="0"/>
              <a:t>En la tierra de los vivientes.</a:t>
            </a:r>
          </a:p>
          <a:p>
            <a:pPr algn="ctr"/>
            <a:endParaRPr lang="es-CO" sz="800" b="1" dirty="0"/>
          </a:p>
          <a:p>
            <a:pPr algn="ctr"/>
            <a:r>
              <a:rPr lang="es-CO" sz="800" b="1" dirty="0"/>
              <a:t>14 Aguarda a Jehová;</a:t>
            </a:r>
          </a:p>
          <a:p>
            <a:pPr algn="ctr"/>
            <a:r>
              <a:rPr lang="es-CO" sz="800" b="1" dirty="0"/>
              <a:t>Esfuérzate, y aliéntese tu corazón;</a:t>
            </a:r>
          </a:p>
          <a:p>
            <a:pPr algn="ctr"/>
            <a:r>
              <a:rPr lang="es-CO" sz="800" b="1" dirty="0"/>
              <a:t>Sí, espera a Jehová.</a:t>
            </a:r>
          </a:p>
        </p:txBody>
      </p:sp>
    </p:spTree>
    <p:extLst>
      <p:ext uri="{BB962C8B-B14F-4D97-AF65-F5344CB8AC3E}">
        <p14:creationId xmlns:p14="http://schemas.microsoft.com/office/powerpoint/2010/main" val="3709003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6C977DE-22B0-4421-8FDC-D950A5FB8E3E}"/>
              </a:ext>
            </a:extLst>
          </p:cNvPr>
          <p:cNvSpPr/>
          <p:nvPr/>
        </p:nvSpPr>
        <p:spPr>
          <a:xfrm>
            <a:off x="449179" y="474345"/>
            <a:ext cx="11341767" cy="5355312"/>
          </a:xfrm>
          <a:prstGeom prst="rect">
            <a:avLst/>
          </a:prstGeom>
        </p:spPr>
        <p:txBody>
          <a:bodyPr wrap="square">
            <a:spAutoFit/>
          </a:bodyPr>
          <a:lstStyle/>
          <a:p>
            <a:r>
              <a:rPr lang="es-CO" b="1" dirty="0">
                <a:solidFill>
                  <a:srgbClr val="C00000"/>
                </a:solidFill>
                <a:effectLst>
                  <a:outerShdw blurRad="38100" dist="38100" dir="2700000" algn="tl">
                    <a:srgbClr val="000000">
                      <a:alpha val="43137"/>
                    </a:srgbClr>
                  </a:outerShdw>
                </a:effectLst>
              </a:rPr>
              <a:t>ORACIÓN A LAS AUTODEFENSAS</a:t>
            </a:r>
          </a:p>
          <a:p>
            <a:r>
              <a:rPr lang="es-CO" dirty="0"/>
              <a:t>¡OH SACRIFICIO Y CAUSA, AGUERRIDOS PATRULLEROS ,</a:t>
            </a:r>
          </a:p>
          <a:p>
            <a:r>
              <a:rPr lang="es-CO" dirty="0"/>
              <a:t>OBEDIENCIA A LOS COMANDOS, QUE LA PAZ HA DE LLEGAR,</a:t>
            </a:r>
          </a:p>
          <a:p>
            <a:r>
              <a:rPr lang="es-CO" dirty="0"/>
              <a:t>ADELANTE COMBATIENTES CON MORAL</a:t>
            </a:r>
          </a:p>
          <a:p>
            <a:r>
              <a:rPr lang="es-CO" dirty="0"/>
              <a:t>PREPAREMONOS EN SECRETO, DISCIPLINA Y DIGNIDAD</a:t>
            </a:r>
          </a:p>
          <a:p>
            <a:r>
              <a:rPr lang="es-CO" dirty="0"/>
              <a:t>QUE, EN LA LUCHA POR LA PATRIA, HASTA MI VIDA HE DE</a:t>
            </a:r>
          </a:p>
          <a:p>
            <a:r>
              <a:rPr lang="es-CO" dirty="0"/>
              <a:t>ENTREGAR.</a:t>
            </a:r>
          </a:p>
          <a:p>
            <a:r>
              <a:rPr lang="es-CO" dirty="0"/>
              <a:t>CON LAS ARMAS RETOMAMOS, LOS DERECHOS VULNERADOS DE ENFRENTAR AL ENEMIGO, POR LA AUSENCIA DEL ESTADO.</a:t>
            </a:r>
          </a:p>
          <a:p>
            <a:r>
              <a:rPr lang="es-CO" dirty="0"/>
              <a:t>EN LOS MONTES TRANQUILO YO VIVO</a:t>
            </a:r>
          </a:p>
          <a:p>
            <a:r>
              <a:rPr lang="es-CO" dirty="0"/>
              <a:t>EMPUÑANDO LAS ARMAS SEGURO</a:t>
            </a:r>
          </a:p>
          <a:p>
            <a:r>
              <a:rPr lang="es-CO" dirty="0"/>
              <a:t>DE LAS AVES ESCUCHO SUS TRINOS</a:t>
            </a:r>
          </a:p>
          <a:p>
            <a:r>
              <a:rPr lang="es-CO" dirty="0"/>
              <a:t>EN LOS CAMPOS LABRANDO EL FUTURO</a:t>
            </a:r>
          </a:p>
          <a:p>
            <a:r>
              <a:rPr lang="es-CO" dirty="0"/>
              <a:t>EMPUÑANDO FUSIL Y EQUIPO, CAMPESINOS DEFENDERE, DE LA OPRESIÓN ENEMIGA AL PAIS LIBERARE. ¡ OH AUTODEFENSAS GLORIOSAS , QUE EN EL PECHO LLEVARE , ¡EL ESTADO DE DERECHO LIBERTAD, FAMILIA Y FE!</a:t>
            </a:r>
          </a:p>
          <a:p>
            <a:endParaRPr lang="es-CO" dirty="0"/>
          </a:p>
          <a:p>
            <a:r>
              <a:rPr lang="es-CO" b="1" dirty="0">
                <a:solidFill>
                  <a:srgbClr val="C00000"/>
                </a:solidFill>
              </a:rPr>
              <a:t>ORACIÓN DEL CRISTIANO</a:t>
            </a:r>
          </a:p>
          <a:p>
            <a:endParaRPr lang="es-CO" b="1" dirty="0">
              <a:solidFill>
                <a:srgbClr val="C00000"/>
              </a:solidFill>
            </a:endParaRPr>
          </a:p>
          <a:p>
            <a:r>
              <a:rPr lang="es-CO" b="1" dirty="0">
                <a:solidFill>
                  <a:srgbClr val="C00000"/>
                </a:solidFill>
              </a:rPr>
              <a:t>PADRE NUESTRO</a:t>
            </a:r>
          </a:p>
        </p:txBody>
      </p:sp>
    </p:spTree>
    <p:extLst>
      <p:ext uri="{BB962C8B-B14F-4D97-AF65-F5344CB8AC3E}">
        <p14:creationId xmlns:p14="http://schemas.microsoft.com/office/powerpoint/2010/main" val="2621517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1" y="2428569"/>
            <a:ext cx="2085474"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Imágenes y simbolismo</a:t>
              </a:r>
            </a:p>
          </p:txBody>
        </p:sp>
      </p:grpSp>
      <p:grpSp>
        <p:nvGrpSpPr>
          <p:cNvPr id="43012" name="Group 5"/>
          <p:cNvGrpSpPr>
            <a:grpSpLocks/>
          </p:cNvGrpSpPr>
          <p:nvPr/>
        </p:nvGrpSpPr>
        <p:grpSpPr bwMode="auto">
          <a:xfrm>
            <a:off x="2085475" y="-176463"/>
            <a:ext cx="10106524" cy="6836570"/>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5" name="Rectángulo 4">
            <a:extLst>
              <a:ext uri="{FF2B5EF4-FFF2-40B4-BE49-F238E27FC236}">
                <a16:creationId xmlns:a16="http://schemas.microsoft.com/office/drawing/2014/main" id="{2375C543-578B-44F0-A990-FCED84AD44A8}"/>
              </a:ext>
            </a:extLst>
          </p:cNvPr>
          <p:cNvSpPr/>
          <p:nvPr/>
        </p:nvSpPr>
        <p:spPr>
          <a:xfrm>
            <a:off x="2175932" y="555847"/>
            <a:ext cx="9759393" cy="5586145"/>
          </a:xfrm>
          <a:prstGeom prst="rect">
            <a:avLst/>
          </a:prstGeom>
        </p:spPr>
        <p:txBody>
          <a:bodyPr wrap="square">
            <a:spAutoFit/>
          </a:bodyPr>
          <a:lstStyle/>
          <a:p>
            <a:pPr algn="just"/>
            <a:r>
              <a:rPr lang="es-CO" sz="2100" dirty="0">
                <a:solidFill>
                  <a:schemeClr val="bg1"/>
                </a:solidFill>
              </a:rPr>
              <a:t>...Teníamos nuestros propios códigos para identificar a las personas, por ejemplo: al ejército le decíamos aguacate, a la policía los </a:t>
            </a:r>
            <a:r>
              <a:rPr lang="es-CO" sz="2100" dirty="0" err="1">
                <a:solidFill>
                  <a:schemeClr val="bg1"/>
                </a:solidFill>
              </a:rPr>
              <a:t>tombos</a:t>
            </a:r>
            <a:r>
              <a:rPr lang="es-CO" sz="2100" dirty="0">
                <a:solidFill>
                  <a:schemeClr val="bg1"/>
                </a:solidFill>
              </a:rPr>
              <a:t>. Cuando había presencia de las guerrillas decíamos están los contras en tal QTH. Decíamos: ¡Cobra!, siga un 4.5 mango o verde, en la vía M caliente, esto significaba que había presencia de la policía o el ejército en un kilómetro especifico que comunica con la ciudad de Montería y pilas que las cosas se pueden poner peligrosas. También decíamos: Cobra viene un zigzag, un zumbido o unas cuatro llantas, eran motos y carros u otro vehículo. Cuando escuchábamos un helicóptero, le decíamos hay presencia de mosca o grillos. Al decir viene la 30 (Mujer X), las mozas, niñas o “chicas malas”, “las mamis”, “las alcancías” (mujeres de oficio prostitutas o “prepagos”). Mi color niche o las nubes (persona afrocolombiana). A los indígenas se les decía (cabitos), a los jefes o mandos se le llamaba (la letra grande o los volantones). Al arma le poníamos nombre, el mío se llamaba el mocho, le decíamos fierro, etc. Cuando alguien nos daba obsequios o dinero, le decíamos que nos daban regalías. A los compañeros les llamábamos por su alias u otro nombre, ya que todo que ingresa se colocan otro nombre diferente al original; había alias el 08, Mario 13, el negro, el ojón, alias el mono, las siete vidas, macarrón etc. Toda esta cosa para nosotros tiene un significado importante para entendernos...</a:t>
            </a:r>
          </a:p>
        </p:txBody>
      </p:sp>
    </p:spTree>
    <p:extLst>
      <p:ext uri="{BB962C8B-B14F-4D97-AF65-F5344CB8AC3E}">
        <p14:creationId xmlns:p14="http://schemas.microsoft.com/office/powerpoint/2010/main" val="4211188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1" y="2428569"/>
            <a:ext cx="2085474"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Imágenes y simbolismo</a:t>
              </a:r>
            </a:p>
          </p:txBody>
        </p:sp>
      </p:grpSp>
      <p:grpSp>
        <p:nvGrpSpPr>
          <p:cNvPr id="43012" name="Group 5"/>
          <p:cNvGrpSpPr>
            <a:grpSpLocks/>
          </p:cNvGrpSpPr>
          <p:nvPr/>
        </p:nvGrpSpPr>
        <p:grpSpPr bwMode="auto">
          <a:xfrm>
            <a:off x="2085475" y="-176463"/>
            <a:ext cx="10106524" cy="6836570"/>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pic>
        <p:nvPicPr>
          <p:cNvPr id="2" name="Imagen 1">
            <a:extLst>
              <a:ext uri="{FF2B5EF4-FFF2-40B4-BE49-F238E27FC236}">
                <a16:creationId xmlns:a16="http://schemas.microsoft.com/office/drawing/2014/main" id="{AE33ED9E-E382-4BB9-8E83-51A34F283768}"/>
              </a:ext>
            </a:extLst>
          </p:cNvPr>
          <p:cNvPicPr>
            <a:picLocks noChangeAspect="1"/>
          </p:cNvPicPr>
          <p:nvPr/>
        </p:nvPicPr>
        <p:blipFill>
          <a:blip r:embed="rId5"/>
          <a:stretch>
            <a:fillRect/>
          </a:stretch>
        </p:blipFill>
        <p:spPr>
          <a:xfrm>
            <a:off x="2598821" y="320841"/>
            <a:ext cx="4443663" cy="6004247"/>
          </a:xfrm>
          <a:prstGeom prst="rect">
            <a:avLst/>
          </a:prstGeom>
        </p:spPr>
      </p:pic>
      <p:pic>
        <p:nvPicPr>
          <p:cNvPr id="3" name="Imagen 2">
            <a:extLst>
              <a:ext uri="{FF2B5EF4-FFF2-40B4-BE49-F238E27FC236}">
                <a16:creationId xmlns:a16="http://schemas.microsoft.com/office/drawing/2014/main" id="{7CF62D8E-EA31-414F-9350-73ABB8546101}"/>
              </a:ext>
            </a:extLst>
          </p:cNvPr>
          <p:cNvPicPr>
            <a:picLocks noChangeAspect="1"/>
          </p:cNvPicPr>
          <p:nvPr/>
        </p:nvPicPr>
        <p:blipFill>
          <a:blip r:embed="rId6"/>
          <a:stretch>
            <a:fillRect/>
          </a:stretch>
        </p:blipFill>
        <p:spPr>
          <a:xfrm>
            <a:off x="7134588" y="320842"/>
            <a:ext cx="4661908" cy="6004246"/>
          </a:xfrm>
          <a:prstGeom prst="rect">
            <a:avLst/>
          </a:prstGeom>
        </p:spPr>
      </p:pic>
    </p:spTree>
    <p:extLst>
      <p:ext uri="{BB962C8B-B14F-4D97-AF65-F5344CB8AC3E}">
        <p14:creationId xmlns:p14="http://schemas.microsoft.com/office/powerpoint/2010/main" val="362736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1" y="2428569"/>
            <a:ext cx="2085474"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Imágenes y simbolismo</a:t>
              </a:r>
            </a:p>
          </p:txBody>
        </p:sp>
      </p:grpSp>
      <p:grpSp>
        <p:nvGrpSpPr>
          <p:cNvPr id="43012" name="Group 5"/>
          <p:cNvGrpSpPr>
            <a:grpSpLocks/>
          </p:cNvGrpSpPr>
          <p:nvPr/>
        </p:nvGrpSpPr>
        <p:grpSpPr bwMode="auto">
          <a:xfrm>
            <a:off x="2085475" y="-176463"/>
            <a:ext cx="10106524" cy="6836570"/>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3" name="Rectángulo 2">
            <a:extLst>
              <a:ext uri="{FF2B5EF4-FFF2-40B4-BE49-F238E27FC236}">
                <a16:creationId xmlns:a16="http://schemas.microsoft.com/office/drawing/2014/main" id="{539476D5-7117-4B38-BD2E-972C851170CF}"/>
              </a:ext>
            </a:extLst>
          </p:cNvPr>
          <p:cNvSpPr/>
          <p:nvPr/>
        </p:nvSpPr>
        <p:spPr>
          <a:xfrm>
            <a:off x="2329278" y="241789"/>
            <a:ext cx="9618917" cy="5355312"/>
          </a:xfrm>
          <a:prstGeom prst="rect">
            <a:avLst/>
          </a:prstGeom>
        </p:spPr>
        <p:txBody>
          <a:bodyPr wrap="square">
            <a:spAutoFit/>
          </a:bodyPr>
          <a:lstStyle/>
          <a:p>
            <a:pPr algn="just"/>
            <a:r>
              <a:rPr lang="es-CO" sz="2600" dirty="0">
                <a:solidFill>
                  <a:schemeClr val="bg1"/>
                </a:solidFill>
              </a:rPr>
              <a:t>…No es un brazalete es nuestra identidad…lo que somos y lo que seremos… [1]</a:t>
            </a:r>
          </a:p>
          <a:p>
            <a:pPr algn="just"/>
            <a:r>
              <a:rPr lang="es-CO" sz="2600" dirty="0">
                <a:solidFill>
                  <a:srgbClr val="FFFF00"/>
                </a:solidFill>
              </a:rPr>
              <a:t>Escudo:</a:t>
            </a:r>
          </a:p>
          <a:p>
            <a:pPr algn="just"/>
            <a:r>
              <a:rPr lang="es-CO" sz="2400" dirty="0">
                <a:solidFill>
                  <a:schemeClr val="bg1"/>
                </a:solidFill>
              </a:rPr>
              <a:t>Su forma circular simboliza la unidad. Colombia está representada de perfil de occidente a oriente: El Océano, las tres Cordillera, los Valles de los Ríos Cauca y Magdalena y los Llanos Orientales. La Lucha Armada aparece en el fusil, que emerge de las montañas.  Los símbolos de la Clase Obrera y el Campesinado, son el Martillo y el Machete. Y el carácter Continental de la Lucha, esta simbolizado por el mapa de América Latina. Contiene nuestra consigna histórica y los nombres del país y de la Organización.</a:t>
            </a:r>
          </a:p>
          <a:p>
            <a:pPr algn="just"/>
            <a:r>
              <a:rPr lang="es-CO" sz="2400" dirty="0">
                <a:solidFill>
                  <a:srgbClr val="FFFF00"/>
                </a:solidFill>
              </a:rPr>
              <a:t>La bandera</a:t>
            </a:r>
            <a:r>
              <a:rPr lang="es-CO" sz="2400" dirty="0">
                <a:solidFill>
                  <a:schemeClr val="bg1"/>
                </a:solidFill>
              </a:rPr>
              <a:t>: Los colores rojo y negro, son colores de identidad de los comunistas y revolucionarios del mundo; simbolizan también, nuestra posición internacionalista. El color rojo significa Libertad; además significa la sangre derramada en la lucha por la revolución de hombres y mujeres…</a:t>
            </a:r>
          </a:p>
        </p:txBody>
      </p:sp>
    </p:spTree>
    <p:extLst>
      <p:ext uri="{BB962C8B-B14F-4D97-AF65-F5344CB8AC3E}">
        <p14:creationId xmlns:p14="http://schemas.microsoft.com/office/powerpoint/2010/main" val="1348084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9CAC6B-30BD-4373-BE4E-803A69A247FF}"/>
              </a:ext>
            </a:extLst>
          </p:cNvPr>
          <p:cNvPicPr>
            <a:picLocks noChangeAspect="1"/>
          </p:cNvPicPr>
          <p:nvPr/>
        </p:nvPicPr>
        <p:blipFill>
          <a:blip r:embed="rId2"/>
          <a:stretch>
            <a:fillRect/>
          </a:stretch>
        </p:blipFill>
        <p:spPr>
          <a:xfrm>
            <a:off x="224589" y="192505"/>
            <a:ext cx="11566358" cy="6095999"/>
          </a:xfrm>
          <a:prstGeom prst="rect">
            <a:avLst/>
          </a:prstGeom>
        </p:spPr>
      </p:pic>
    </p:spTree>
    <p:extLst>
      <p:ext uri="{BB962C8B-B14F-4D97-AF65-F5344CB8AC3E}">
        <p14:creationId xmlns:p14="http://schemas.microsoft.com/office/powerpoint/2010/main" val="3705711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2"/>
          <p:cNvGrpSpPr>
            <a:grpSpLocks/>
          </p:cNvGrpSpPr>
          <p:nvPr/>
        </p:nvGrpSpPr>
        <p:grpSpPr bwMode="auto">
          <a:xfrm>
            <a:off x="1" y="2428569"/>
            <a:ext cx="2085474" cy="1951038"/>
            <a:chOff x="180" y="2127"/>
            <a:chExt cx="1268" cy="1229"/>
          </a:xfrm>
          <a:effectLst>
            <a:glow rad="101600">
              <a:schemeClr val="accent2">
                <a:satMod val="175000"/>
                <a:alpha val="40000"/>
              </a:schemeClr>
            </a:glow>
          </a:effectLst>
        </p:grpSpPr>
        <p:pic>
          <p:nvPicPr>
            <p:cNvPr id="43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 y="2127"/>
              <a:ext cx="1268"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9" name="Text Box 4"/>
            <p:cNvSpPr txBox="1">
              <a:spLocks noChangeArrowheads="1"/>
            </p:cNvSpPr>
            <p:nvPr/>
          </p:nvSpPr>
          <p:spPr bwMode="auto">
            <a:xfrm>
              <a:off x="235" y="2259"/>
              <a:ext cx="1157"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a:buSzPct val="100000"/>
              </a:pPr>
              <a:r>
                <a:rPr lang="es-CO" sz="2400" dirty="0">
                  <a:solidFill>
                    <a:srgbClr val="FFFFFF"/>
                  </a:solidFill>
                  <a:latin typeface="Corbel" panose="020B0503020204020204" pitchFamily="34" charset="0"/>
                </a:rPr>
                <a:t>Imágenes y simbolismo</a:t>
              </a:r>
            </a:p>
          </p:txBody>
        </p:sp>
      </p:grpSp>
      <p:grpSp>
        <p:nvGrpSpPr>
          <p:cNvPr id="43012" name="Group 5"/>
          <p:cNvGrpSpPr>
            <a:grpSpLocks/>
          </p:cNvGrpSpPr>
          <p:nvPr/>
        </p:nvGrpSpPr>
        <p:grpSpPr bwMode="auto">
          <a:xfrm>
            <a:off x="2085475" y="-176463"/>
            <a:ext cx="10106524" cy="6836570"/>
            <a:chOff x="1505" y="1073"/>
            <a:chExt cx="4021" cy="1857"/>
          </a:xfrm>
        </p:grpSpPr>
        <p:pic>
          <p:nvPicPr>
            <p:cNvPr id="430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 y="1137"/>
              <a:ext cx="4021" cy="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7" name="Text Box 7"/>
            <p:cNvSpPr txBox="1">
              <a:spLocks noChangeArrowheads="1"/>
            </p:cNvSpPr>
            <p:nvPr/>
          </p:nvSpPr>
          <p:spPr bwMode="auto">
            <a:xfrm>
              <a:off x="1644" y="1073"/>
              <a:ext cx="3688"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just" eaLnBrk="1" hangingPunct="1">
                <a:buSzPct val="100000"/>
              </a:pPr>
              <a:r>
                <a:rPr lang="es-ES" sz="1400" i="1" dirty="0">
                  <a:solidFill>
                    <a:srgbClr val="FFFFFF"/>
                  </a:solidFill>
                  <a:latin typeface="Corbel" panose="020B0503020204020204" pitchFamily="34" charset="0"/>
                </a:rPr>
                <a:t>“</a:t>
              </a:r>
              <a:endParaRPr lang="es-CO" sz="1400" i="1" dirty="0">
                <a:solidFill>
                  <a:srgbClr val="FFFFFF"/>
                </a:solidFill>
                <a:latin typeface="Corbel" panose="020B0503020204020204" pitchFamily="34" charset="0"/>
              </a:endParaRPr>
            </a:p>
          </p:txBody>
        </p:sp>
      </p:grpSp>
      <p:sp>
        <p:nvSpPr>
          <p:cNvPr id="2" name="Rectángulo 1">
            <a:extLst>
              <a:ext uri="{FF2B5EF4-FFF2-40B4-BE49-F238E27FC236}">
                <a16:creationId xmlns:a16="http://schemas.microsoft.com/office/drawing/2014/main" id="{AECE0299-C644-4DA3-A7F6-EBC2F05C0E22}"/>
              </a:ext>
            </a:extLst>
          </p:cNvPr>
          <p:cNvSpPr/>
          <p:nvPr/>
        </p:nvSpPr>
        <p:spPr>
          <a:xfrm>
            <a:off x="2237175" y="455035"/>
            <a:ext cx="9559321" cy="5339923"/>
          </a:xfrm>
          <a:prstGeom prst="rect">
            <a:avLst/>
          </a:prstGeom>
        </p:spPr>
        <p:txBody>
          <a:bodyPr wrap="square">
            <a:spAutoFit/>
          </a:bodyPr>
          <a:lstStyle/>
          <a:p>
            <a:pPr algn="just"/>
            <a:r>
              <a:rPr lang="es-CO" sz="3100" dirty="0">
                <a:solidFill>
                  <a:schemeClr val="bg1"/>
                </a:solidFill>
              </a:rPr>
              <a:t>...El color amarillo representa las riquezas de nuestro país., bienes que están mal repartidos, pocos tienen mucho y muchos del pueblo tienen poco. El azul indica el color de nuestros mares, nuestras aguas, ríos, quebradas que hacen sido apropiadas por los países extranjeros. Nuestra soberanía entregada al imperio capitalista americano. El rojo la sangre derramada por nuestro antes pasados, esos guerrilleros que han muerto por la causa revolucionaria, que empezaron esta justa lucha con pala, machete y azadón, con empuje a la igualdad social y el fusil cruzado nuestra defensa, esa es nuestra bandera de lucha...[2]</a:t>
            </a:r>
          </a:p>
        </p:txBody>
      </p:sp>
    </p:spTree>
    <p:extLst>
      <p:ext uri="{BB962C8B-B14F-4D97-AF65-F5344CB8AC3E}">
        <p14:creationId xmlns:p14="http://schemas.microsoft.com/office/powerpoint/2010/main" val="575686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B5D6E58-A7D8-4E28-BA21-0543F94D9CF0}"/>
              </a:ext>
            </a:extLst>
          </p:cNvPr>
          <p:cNvPicPr>
            <a:picLocks noChangeAspect="1"/>
          </p:cNvPicPr>
          <p:nvPr/>
        </p:nvPicPr>
        <p:blipFill>
          <a:blip r:embed="rId2"/>
          <a:stretch>
            <a:fillRect/>
          </a:stretch>
        </p:blipFill>
        <p:spPr>
          <a:xfrm>
            <a:off x="4543865" y="256674"/>
            <a:ext cx="7343334" cy="6352673"/>
          </a:xfrm>
          <a:prstGeom prst="rect">
            <a:avLst/>
          </a:prstGeom>
        </p:spPr>
      </p:pic>
      <p:sp>
        <p:nvSpPr>
          <p:cNvPr id="2" name="Rectángulo 1">
            <a:extLst>
              <a:ext uri="{FF2B5EF4-FFF2-40B4-BE49-F238E27FC236}">
                <a16:creationId xmlns:a16="http://schemas.microsoft.com/office/drawing/2014/main" id="{2496066D-88C5-4C23-AD01-A77BE44DF767}"/>
              </a:ext>
            </a:extLst>
          </p:cNvPr>
          <p:cNvSpPr/>
          <p:nvPr/>
        </p:nvSpPr>
        <p:spPr>
          <a:xfrm>
            <a:off x="431409" y="438503"/>
            <a:ext cx="6377354" cy="5047536"/>
          </a:xfrm>
          <a:prstGeom prst="rect">
            <a:avLst/>
          </a:prstGeom>
        </p:spPr>
        <p:txBody>
          <a:bodyPr wrap="square">
            <a:spAutoFit/>
          </a:bodyPr>
          <a:lstStyle/>
          <a:p>
            <a:pPr algn="just"/>
            <a:r>
              <a:rPr lang="es-CO" sz="2300" dirty="0"/>
              <a:t>“…nuestra bandera es una simbiosis tanto de las antiguas autodefensas y las actuales, por eso recogemos algunos de los estatutos de aquellos, ya que los principios son lo mismos, tales como son planteados en nuestra misión, que es la de proveer unas condiciones que permitan la convivencia pacífica dentro de cada una de las comunidades donde hacemos presencia promoviendo el bienestar personal y comunitario de los habitantes, los cuales constituyen parte de nuestros objetivos de lucha…por ello el mapa de Colombia porque nuestra lucha no es particular, sino nacional y el centro de ella la imagen de Jorge Eliecer Gaitán, nuestra inspiración.. [5]</a:t>
            </a:r>
          </a:p>
        </p:txBody>
      </p:sp>
    </p:spTree>
    <p:extLst>
      <p:ext uri="{BB962C8B-B14F-4D97-AF65-F5344CB8AC3E}">
        <p14:creationId xmlns:p14="http://schemas.microsoft.com/office/powerpoint/2010/main" val="3973166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13899" y="1064525"/>
            <a:ext cx="11573301" cy="5500047"/>
          </a:xfrm>
        </p:spPr>
        <p:txBody>
          <a:bodyPr>
            <a:normAutofit/>
          </a:bodyPr>
          <a:lstStyle/>
          <a:p>
            <a:pPr algn="just"/>
            <a:r>
              <a:rPr lang="es-CO" sz="2300" dirty="0">
                <a:solidFill>
                  <a:schemeClr val="tx1"/>
                </a:solidFill>
              </a:rPr>
              <a:t>La búsqueda de información permitió mostrar tanto en los grupos ilegales actuales y antiguos en  el marco del conflicto armado Colombiano, la existencia y la forma de interacción en la negación del delito, la deshumanización y los pensamientos mágicos como una identidad generalizable, si bien pueden diferenciarse desde lo ideológico, pero en esencia comparte mucho estas categorías socio-culturales.  Algunos autores han encontrado algo semejante en población delincuente y pandillas organizadas (Arturo et al., 2002; Campagna, 1975; Jukovic, 1980; Lee y Prentice, 1988; Rest, 1979; Smetana, 1990).  </a:t>
            </a:r>
          </a:p>
          <a:p>
            <a:pPr algn="just"/>
            <a:r>
              <a:rPr lang="es-CO" sz="2300" dirty="0">
                <a:solidFill>
                  <a:schemeClr val="tx1"/>
                </a:solidFill>
              </a:rPr>
              <a:t>Las estructuras armadas organizadas demandan necesariamente la existencia de mecanismos de organización comunes: la jerarquía, la alineación a la norma, la burocracia gerencial y la solidaridad de cuerpo colectiva como sistema de absorción y respuesta frente a la responsabilidad exigida por la sociedad, por ende la negación del delito es una forma de eximirse de responsabilidades directas en su acciones históricas y una  forma de evitar la culpa y las responsabilidades morales , a diferencia del psicópata que utiliza la negación como una forma de evadir la responsabilidad psicopatológica, los grupos ilegales lo hacen en conciencia.  </a:t>
            </a:r>
          </a:p>
          <a:p>
            <a:pPr algn="just"/>
            <a:endParaRPr lang="es-CO" sz="2000" dirty="0">
              <a:solidFill>
                <a:schemeClr val="tx1"/>
              </a:solidFill>
            </a:endParaRPr>
          </a:p>
          <a:p>
            <a:pPr algn="just"/>
            <a:endParaRPr lang="es-CO" sz="2000" dirty="0">
              <a:solidFill>
                <a:schemeClr val="tx1"/>
              </a:solidFill>
            </a:endParaRPr>
          </a:p>
        </p:txBody>
      </p:sp>
      <p:sp>
        <p:nvSpPr>
          <p:cNvPr id="4" name="Título 3"/>
          <p:cNvSpPr>
            <a:spLocks noGrp="1"/>
          </p:cNvSpPr>
          <p:nvPr>
            <p:ph type="ctrTitle"/>
          </p:nvPr>
        </p:nvSpPr>
        <p:spPr>
          <a:xfrm>
            <a:off x="914400" y="165149"/>
            <a:ext cx="10363200" cy="776547"/>
          </a:xfrm>
        </p:spPr>
        <p:style>
          <a:lnRef idx="0">
            <a:schemeClr val="accent2"/>
          </a:lnRef>
          <a:fillRef idx="3">
            <a:schemeClr val="accent2"/>
          </a:fillRef>
          <a:effectRef idx="3">
            <a:schemeClr val="accent2"/>
          </a:effectRef>
          <a:fontRef idx="minor">
            <a:schemeClr val="lt1"/>
          </a:fontRef>
        </p:style>
        <p:txBody>
          <a:bodyPr>
            <a:normAutofit fontScale="90000"/>
          </a:bodyPr>
          <a:lstStyle/>
          <a:p>
            <a:br>
              <a:rPr lang="es-CO" dirty="0"/>
            </a:br>
            <a:r>
              <a:rPr lang="es-CO" dirty="0"/>
              <a:t>DISCUSIÓN </a:t>
            </a:r>
            <a:br>
              <a:rPr lang="es-CO" dirty="0"/>
            </a:br>
            <a:endParaRPr lang="es-CO" dirty="0"/>
          </a:p>
        </p:txBody>
      </p:sp>
    </p:spTree>
    <p:extLst>
      <p:ext uri="{BB962C8B-B14F-4D97-AF65-F5344CB8AC3E}">
        <p14:creationId xmlns:p14="http://schemas.microsoft.com/office/powerpoint/2010/main" val="131251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4017173609"/>
              </p:ext>
            </p:extLst>
          </p:nvPr>
        </p:nvGraphicFramePr>
        <p:xfrm>
          <a:off x="207062" y="182880"/>
          <a:ext cx="11748377" cy="5949273"/>
        </p:xfrm>
        <a:graphic>
          <a:graphicData uri="http://schemas.openxmlformats.org/drawingml/2006/table">
            <a:tbl>
              <a:tblPr firstRow="1" bandRow="1">
                <a:tableStyleId>{F5AB1C69-6EDB-4FF4-983F-18BD219EF322}</a:tableStyleId>
              </a:tblPr>
              <a:tblGrid>
                <a:gridCol w="2893503">
                  <a:extLst>
                    <a:ext uri="{9D8B030D-6E8A-4147-A177-3AD203B41FA5}">
                      <a16:colId xmlns:a16="http://schemas.microsoft.com/office/drawing/2014/main" val="20000"/>
                    </a:ext>
                  </a:extLst>
                </a:gridCol>
                <a:gridCol w="8854874">
                  <a:extLst>
                    <a:ext uri="{9D8B030D-6E8A-4147-A177-3AD203B41FA5}">
                      <a16:colId xmlns:a16="http://schemas.microsoft.com/office/drawing/2014/main" val="20001"/>
                    </a:ext>
                  </a:extLst>
                </a:gridCol>
              </a:tblGrid>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CO" sz="1800" b="1" dirty="0">
                        <a:latin typeface="Arial Narrow" pitchFamily="34" charset="0"/>
                      </a:endParaRPr>
                    </a:p>
                    <a:p>
                      <a:pPr algn="ctr"/>
                      <a:endParaRPr lang="es-CO" sz="1800" b="1" dirty="0">
                        <a:latin typeface="Arial Narrow" pitchFamily="34" charset="0"/>
                      </a:endParaRPr>
                    </a:p>
                  </a:txBody>
                  <a:tcPr anchor="ctr">
                    <a:solidFill>
                      <a:srgbClr val="FFFFCC"/>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s-CO" sz="1800" b="0" i="0" dirty="0">
                        <a:latin typeface="Arial Narrow" pitchFamily="34" charset="0"/>
                      </a:endParaRPr>
                    </a:p>
                  </a:txBody>
                  <a:tcPr anchor="ctr">
                    <a:solidFill>
                      <a:srgbClr val="FFFFCC"/>
                    </a:solidFill>
                  </a:tcPr>
                </a:tc>
                <a:extLst>
                  <a:ext uri="{0D108BD9-81ED-4DB2-BD59-A6C34878D82A}">
                    <a16:rowId xmlns:a16="http://schemas.microsoft.com/office/drawing/2014/main" val="10000"/>
                  </a:ext>
                </a:extLst>
              </a:tr>
              <a:tr h="5309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3200" b="1" dirty="0">
                          <a:latin typeface="+mn-lt"/>
                        </a:rPr>
                        <a:t>FUENTES DE INFORMACIÓN DE CONSULTAS.   </a:t>
                      </a:r>
                    </a:p>
                    <a:p>
                      <a:pPr algn="ctr"/>
                      <a:endParaRPr lang="es-CO" sz="1800" b="1" dirty="0">
                        <a:latin typeface="Arial Narrow" pitchFamily="34" charset="0"/>
                      </a:endParaRPr>
                    </a:p>
                  </a:txBody>
                  <a:tcPr anchor="ctr">
                    <a:solidFill>
                      <a:schemeClr val="accent3">
                        <a:lumMod val="40000"/>
                        <a:lumOff val="60000"/>
                      </a:schemeClr>
                    </a:solidFill>
                  </a:tcPr>
                </a:tc>
                <a:tc>
                  <a:txBody>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Documentos de entrevistas (Guerrilla, Paramilitares y GAO) Cárcel de Montaría.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Audios. </a:t>
                      </a:r>
                      <a:endParaRPr lang="es-CO" sz="2800" b="1" kern="1200" dirty="0">
                        <a:solidFill>
                          <a:schemeClr val="dk1"/>
                        </a:solidFill>
                        <a:effectLst/>
                        <a:latin typeface="+mn-lt"/>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Videos en YouTube.</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Documentos o textos en la WEB.</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Imágenes o fotografías.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Páginas WEB o sitios oficiales de estos grupos.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Bases de datos.</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800" b="0" kern="1200" dirty="0">
                          <a:solidFill>
                            <a:schemeClr val="dk1"/>
                          </a:solidFill>
                          <a:effectLst/>
                          <a:latin typeface="+mn-lt"/>
                          <a:ea typeface="+mn-ea"/>
                          <a:cs typeface="+mn-cs"/>
                        </a:rPr>
                        <a:t>Otros. </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s-CO" sz="2000" b="0" i="0" dirty="0">
                        <a:solidFill>
                          <a:srgbClr val="000000"/>
                        </a:solidFill>
                        <a:latin typeface="+mn-lt"/>
                      </a:endParaRP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7359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7421" y="245659"/>
            <a:ext cx="11818961" cy="6496335"/>
          </a:xfrm>
        </p:spPr>
        <p:txBody>
          <a:bodyPr>
            <a:normAutofit lnSpcReduction="10000"/>
          </a:bodyPr>
          <a:lstStyle/>
          <a:p>
            <a:pPr marL="0" indent="0" algn="just">
              <a:buNone/>
            </a:pPr>
            <a:r>
              <a:rPr lang="es-CO" dirty="0"/>
              <a:t>La información encontrada señala que los militantes de estos grupos pasan por un fuerte proceso de ideologización y deslegitimación del ser humano del enemigo, lo que conduce a una independencia moral que los puede convertir en auténticas máquinas de guerra; pero también es evidente que poseen códigos, normas, políticas y valores idiosincráticos que les permiten actuar de manera más controladas en diferentes situaciones del conflicto armado. </a:t>
            </a:r>
          </a:p>
          <a:p>
            <a:pPr marL="0" indent="0" algn="just">
              <a:buNone/>
            </a:pPr>
            <a:endParaRPr lang="es-CO" dirty="0"/>
          </a:p>
          <a:p>
            <a:pPr marL="0" indent="0" algn="just">
              <a:buNone/>
            </a:pPr>
            <a:r>
              <a:rPr lang="es-CO" dirty="0"/>
              <a:t>Pero la forma de asumir la negación del delito, la deshumanización y lo simbólico desde los procesos ideologizante y deslegitimizante o a partir de representaciones culturales (códigos, normas, políticas e idiosincrasias) son prácticas morales que permiten una adaptabilidad a la guerra, que le permite suplir valores morales, familiares, religiosos, sociales y normativos. </a:t>
            </a:r>
          </a:p>
        </p:txBody>
      </p:sp>
    </p:spTree>
    <p:extLst>
      <p:ext uri="{BB962C8B-B14F-4D97-AF65-F5344CB8AC3E}">
        <p14:creationId xmlns:p14="http://schemas.microsoft.com/office/powerpoint/2010/main" val="518081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3815" y="375314"/>
            <a:ext cx="11764370" cy="6482686"/>
          </a:xfrm>
        </p:spPr>
        <p:txBody>
          <a:bodyPr>
            <a:normAutofit/>
          </a:bodyPr>
          <a:lstStyle/>
          <a:p>
            <a:pPr marL="0" indent="0" algn="just">
              <a:buNone/>
            </a:pPr>
            <a:r>
              <a:rPr lang="es-CO" dirty="0"/>
              <a:t>Estos grupos utilizan estas categorías para legitimar la transgresión de la violencia.  Según Zubiri (2004) el discurso simbólico y deshumanizante es una forma de legitimarse como dimensión grupal y personal para la realización vital.  </a:t>
            </a:r>
          </a:p>
          <a:p>
            <a:pPr marL="0" indent="0" algn="just">
              <a:buNone/>
            </a:pPr>
            <a:endParaRPr lang="es-CO" dirty="0"/>
          </a:p>
          <a:p>
            <a:pPr marL="0" indent="0" algn="just">
              <a:buNone/>
            </a:pPr>
            <a:r>
              <a:rPr lang="es-CO" dirty="0"/>
              <a:t>Es importante remarcar que ante la violencia, no están obligados a tomar posición, y cuando lo hacen, lo exponen como fundamentos de negación- morales ideológicos. Mientras el grupo no se defina a sí mismo como responsable de sus acciones desviadas, la desaprobación de uno mismo o de otros pierde efectividad como influencia represiva </a:t>
            </a:r>
            <a:r>
              <a:rPr lang="es-CO" dirty="0" err="1"/>
              <a:t>McCorkle-Korm</a:t>
            </a:r>
            <a:r>
              <a:rPr lang="es-CO" dirty="0"/>
              <a:t>, (1954)</a:t>
            </a:r>
          </a:p>
          <a:p>
            <a:pPr marL="0" indent="0" algn="just">
              <a:buNone/>
            </a:pPr>
            <a:endParaRPr lang="es-CO" dirty="0"/>
          </a:p>
        </p:txBody>
      </p:sp>
    </p:spTree>
    <p:extLst>
      <p:ext uri="{BB962C8B-B14F-4D97-AF65-F5344CB8AC3E}">
        <p14:creationId xmlns:p14="http://schemas.microsoft.com/office/powerpoint/2010/main" val="304957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9307" y="150125"/>
            <a:ext cx="11668836" cy="6523630"/>
          </a:xfrm>
        </p:spPr>
        <p:txBody>
          <a:bodyPr>
            <a:normAutofit fontScale="92500" lnSpcReduction="20000"/>
          </a:bodyPr>
          <a:lstStyle/>
          <a:p>
            <a:pPr marL="0" indent="0" algn="just">
              <a:buNone/>
            </a:pPr>
            <a:r>
              <a:rPr lang="es-CO" dirty="0"/>
              <a:t>En los grupos al margen de la ley en lo que se refiere a la ND, DV, PM no solo responden a intereses conscientes de los actores narrativos sino también a parámetros socialmente construidos desde la cultura ideológica moral. </a:t>
            </a:r>
            <a:r>
              <a:rPr lang="es-CO" i="1" dirty="0"/>
              <a:t>Por tanto, los sujetos sociales del grupo en particular no eligen libremente que pensar o hacer, es el contexto y las normas imperantes del grupo ilegal quien determina qué tipo de actuar se deben posicionar.  En determinadas circunstancias, el mal es el resultado de los actos de personas normales que se encuentran en situaciones anormales Arendt-Hanna (1999). </a:t>
            </a:r>
          </a:p>
          <a:p>
            <a:pPr marL="0" indent="0" algn="just">
              <a:buNone/>
            </a:pPr>
            <a:endParaRPr lang="es-CO" i="1" dirty="0"/>
          </a:p>
          <a:p>
            <a:pPr marL="0" indent="0" algn="just">
              <a:buNone/>
            </a:pPr>
            <a:r>
              <a:rPr lang="es-CO" i="1" dirty="0"/>
              <a:t>El predominio ideológico-</a:t>
            </a:r>
            <a:r>
              <a:rPr lang="es-CO" i="1" dirty="0" err="1"/>
              <a:t>simbolico</a:t>
            </a:r>
            <a:r>
              <a:rPr lang="es-CO" i="1" dirty="0"/>
              <a:t> es un corpus teórico moral que le sirve al grupo ilegal para elaborar praxis éticas, que para ellos son políticas de la verdad en el sentido foucaultiano, un todo carente de críticas internas.  El corpus teórico moral y la praxis éticas les permiten al grupo ilegal ampliar el repertorio de accionar violento y lo justifican como acciones morales creíbles en tanto se perciben a sí mismos como justicieros y a los otros como enemigos, no inocentes, culpables. </a:t>
            </a:r>
          </a:p>
          <a:p>
            <a:pPr marL="0" indent="0" algn="just">
              <a:buNone/>
            </a:pPr>
            <a:endParaRPr lang="es-CO" i="1" dirty="0"/>
          </a:p>
        </p:txBody>
      </p:sp>
    </p:spTree>
    <p:extLst>
      <p:ext uri="{BB962C8B-B14F-4D97-AF65-F5344CB8AC3E}">
        <p14:creationId xmlns:p14="http://schemas.microsoft.com/office/powerpoint/2010/main" val="1798578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0251" y="163773"/>
            <a:ext cx="11559653" cy="6455391"/>
          </a:xfrm>
        </p:spPr>
        <p:txBody>
          <a:bodyPr>
            <a:normAutofit/>
          </a:bodyPr>
          <a:lstStyle/>
          <a:p>
            <a:pPr marL="0" indent="0" algn="just">
              <a:buNone/>
            </a:pPr>
            <a:r>
              <a:rPr lang="es-CO" dirty="0"/>
              <a:t>Las información obtenida nos muestran que estos grupos usan estas negaciones delictuales como juicios valorativos con el fin de ocultar verdaderas intenciones. Muchas veces utilizan la ND como mecanismo defensivo moral con conciencia de causa;  porque el sujeto sabe que oculta una verdad, pero esto les permite evitar responsabilidades o culpas por las acciones que realizan y que son justificadas por principios ideológicos. El grupo puede evaluar la “maldad” de un acto puede depender del hecho de si alguien sufrió o no algún daño por su desviación, lo cual puede ser interpretado de muchas maneras, la negación del daño, implica explícitamente una lógica determinada. </a:t>
            </a:r>
          </a:p>
          <a:p>
            <a:pPr marL="0" indent="0" algn="just">
              <a:buNone/>
            </a:pPr>
            <a:endParaRPr lang="es-CO" dirty="0"/>
          </a:p>
        </p:txBody>
      </p:sp>
    </p:spTree>
    <p:extLst>
      <p:ext uri="{BB962C8B-B14F-4D97-AF65-F5344CB8AC3E}">
        <p14:creationId xmlns:p14="http://schemas.microsoft.com/office/powerpoint/2010/main" val="2517270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5659" y="191069"/>
            <a:ext cx="11696131" cy="6469038"/>
          </a:xfrm>
        </p:spPr>
        <p:txBody>
          <a:bodyPr>
            <a:normAutofit fontScale="92500" lnSpcReduction="20000"/>
          </a:bodyPr>
          <a:lstStyle/>
          <a:p>
            <a:pPr marL="0" indent="0" algn="just">
              <a:buNone/>
            </a:pPr>
            <a:r>
              <a:rPr lang="es-CO" dirty="0"/>
              <a:t>El lenguaje ideológico-moral, es uno de los vehículos de construcción intersubjetivas que tienen estos grupos ilegales.  No significa esto que entre el discurso ideológico, los relatos y la experiencia personal exista transparencia o correspondencia unívoca.  </a:t>
            </a:r>
          </a:p>
          <a:p>
            <a:pPr marL="0" indent="0" algn="just">
              <a:buNone/>
            </a:pPr>
            <a:endParaRPr lang="es-CO" dirty="0"/>
          </a:p>
          <a:p>
            <a:pPr marL="0" indent="0" algn="just">
              <a:buNone/>
            </a:pPr>
            <a:r>
              <a:rPr lang="es-CO" dirty="0"/>
              <a:t>Sin embargo utilizan códigos, signos, imágenes y símbolos como medio de expresión lingüística que materialmente representan conceptos ideológicos-culturales.  Por tanto se puede categorizar la intersubjetividad ideológica, no solo desde una perspectiva abstracta sino también desde la praxis del ritual cotidiano, tanto en la recodificación del lenguaje como en la afirmación de creencias mágico-religiosas.  </a:t>
            </a:r>
          </a:p>
          <a:p>
            <a:pPr marL="0" indent="0" algn="just">
              <a:buNone/>
            </a:pPr>
            <a:endParaRPr lang="es-CO" dirty="0"/>
          </a:p>
          <a:p>
            <a:pPr marL="0" indent="0" algn="just">
              <a:buNone/>
            </a:pPr>
            <a:r>
              <a:rPr lang="es-CO" dirty="0"/>
              <a:t>En consecuencia la deshumanización puede ser tangible en la medida que los valores axiológicos sean codificados o representados en el plano de lo simbólico y esto se logra a partir de los códigos o recodificación lingüística en la perdida del valor humano  (la despersonalización del ser)</a:t>
            </a:r>
          </a:p>
        </p:txBody>
      </p:sp>
    </p:spTree>
    <p:extLst>
      <p:ext uri="{BB962C8B-B14F-4D97-AF65-F5344CB8AC3E}">
        <p14:creationId xmlns:p14="http://schemas.microsoft.com/office/powerpoint/2010/main" val="3434447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2955" y="232012"/>
            <a:ext cx="11586949" cy="6291617"/>
          </a:xfrm>
        </p:spPr>
        <p:txBody>
          <a:bodyPr/>
          <a:lstStyle/>
          <a:p>
            <a:pPr marL="0" indent="0" algn="just">
              <a:buNone/>
            </a:pPr>
            <a:r>
              <a:rPr lang="es-CO" dirty="0"/>
              <a:t>Las creencias mágicas-religiosas les permiten creer poseer influencias del destino, control del otro, y el dominio de las fuerzas sobrenaturales para evitar ser asesinados o lograr precisión al momento de asesinar al “enemigo”.  </a:t>
            </a:r>
          </a:p>
          <a:p>
            <a:pPr marL="0" indent="0" algn="just">
              <a:buNone/>
            </a:pPr>
            <a:endParaRPr lang="es-CO" dirty="0"/>
          </a:p>
          <a:p>
            <a:pPr marL="0" indent="0" algn="just">
              <a:buNone/>
            </a:pPr>
            <a:r>
              <a:rPr lang="es-CO" dirty="0"/>
              <a:t>Por tanto estas creencias en el militante logran formar parte de un sistema cultural y de valores estructurado para dar significado a las representaciones de la realidad de guerra, al tiempo que procuran la satisfacción de ciertas necesidades subjetivas.</a:t>
            </a:r>
          </a:p>
        </p:txBody>
      </p:sp>
    </p:spTree>
    <p:extLst>
      <p:ext uri="{BB962C8B-B14F-4D97-AF65-F5344CB8AC3E}">
        <p14:creationId xmlns:p14="http://schemas.microsoft.com/office/powerpoint/2010/main" val="3810123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65456"/>
            <a:ext cx="10972800" cy="653410"/>
          </a:xfrm>
        </p:spPr>
        <p:style>
          <a:lnRef idx="0">
            <a:schemeClr val="accent2"/>
          </a:lnRef>
          <a:fillRef idx="3">
            <a:schemeClr val="accent2"/>
          </a:fillRef>
          <a:effectRef idx="3">
            <a:schemeClr val="accent2"/>
          </a:effectRef>
          <a:fontRef idx="minor">
            <a:schemeClr val="lt1"/>
          </a:fontRef>
        </p:style>
        <p:txBody>
          <a:bodyPr>
            <a:normAutofit fontScale="90000"/>
          </a:bodyPr>
          <a:lstStyle/>
          <a:p>
            <a:br>
              <a:rPr lang="es-CO" dirty="0"/>
            </a:br>
            <a:r>
              <a:rPr lang="es-CO" dirty="0"/>
              <a:t>CONCLUSIONES</a:t>
            </a:r>
            <a:br>
              <a:rPr lang="es-CO" dirty="0"/>
            </a:br>
            <a:endParaRPr lang="es-CO" dirty="0"/>
          </a:p>
        </p:txBody>
      </p:sp>
      <p:sp>
        <p:nvSpPr>
          <p:cNvPr id="3" name="Marcador de contenido 2"/>
          <p:cNvSpPr>
            <a:spLocks noGrp="1"/>
          </p:cNvSpPr>
          <p:nvPr>
            <p:ph idx="1"/>
          </p:nvPr>
        </p:nvSpPr>
        <p:spPr>
          <a:xfrm>
            <a:off x="286603" y="914400"/>
            <a:ext cx="11627893" cy="5759355"/>
          </a:xfrm>
        </p:spPr>
        <p:txBody>
          <a:bodyPr>
            <a:normAutofit/>
          </a:bodyPr>
          <a:lstStyle/>
          <a:p>
            <a:pPr marL="0" indent="0" algn="just">
              <a:buNone/>
            </a:pPr>
            <a:r>
              <a:rPr lang="es-CO" dirty="0"/>
              <a:t>Los grupos ilegales no tienen noción del error sobre algunos juicios morales que se fundamentan en el dogma ideológico y que utilizan la negación moral para ocultar conscientemente realidades morales.  Este movimiento entre la negación subjetiva y el dogma ideológico influye, por ejemplo, en la forma en que estos grupos procuran y procesan la información en necesidades defensivas moral-ideológica.  </a:t>
            </a:r>
          </a:p>
          <a:p>
            <a:pPr marL="0" indent="0" algn="just">
              <a:buNone/>
            </a:pPr>
            <a:r>
              <a:rPr lang="es-CO" dirty="0"/>
              <a:t> Sin embargo, puede a la vez todo esto coexistir con un dominio ideológico-dogmático que funciona a nivel de sistema social, humanizan al compañero pero deshumanizan al rival.  </a:t>
            </a:r>
          </a:p>
          <a:p>
            <a:pPr marL="0" indent="0" algn="just">
              <a:buNone/>
            </a:pPr>
            <a:endParaRPr lang="es-CO" dirty="0"/>
          </a:p>
        </p:txBody>
      </p:sp>
    </p:spTree>
    <p:extLst>
      <p:ext uri="{BB962C8B-B14F-4D97-AF65-F5344CB8AC3E}">
        <p14:creationId xmlns:p14="http://schemas.microsoft.com/office/powerpoint/2010/main" val="263401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8364" y="232012"/>
            <a:ext cx="11696132" cy="6414447"/>
          </a:xfrm>
        </p:spPr>
        <p:txBody>
          <a:bodyPr>
            <a:normAutofit lnSpcReduction="10000"/>
          </a:bodyPr>
          <a:lstStyle/>
          <a:p>
            <a:pPr algn="just">
              <a:buFont typeface="Wingdings" panose="05000000000000000000" pitchFamily="2" charset="2"/>
              <a:buChar char="Ø"/>
            </a:pPr>
            <a:r>
              <a:rPr lang="es-CO" dirty="0"/>
              <a:t>Se debe promover una praxis dialógica-cultural y es el lenguaje el medio para encontrar el acuerdo moral que fundamente los errores, las responsabilidades y culpas en contextos donde los actores armados han violado los derechos humanos y el derecho internacional humanitario.  </a:t>
            </a:r>
          </a:p>
          <a:p>
            <a:pPr marL="0" indent="0" algn="just">
              <a:buNone/>
            </a:pPr>
            <a:endParaRPr lang="es-CO" dirty="0"/>
          </a:p>
          <a:p>
            <a:pPr algn="just">
              <a:buFont typeface="Wingdings" panose="05000000000000000000" pitchFamily="2" charset="2"/>
              <a:buChar char="Ø"/>
            </a:pPr>
            <a:r>
              <a:rPr lang="es-CO" dirty="0"/>
              <a:t>Por tanto la negación del delito y la deshumanización de la víctima tiene que articularse, fundamentalmente, a través de la razón comunicativa que opera entre las personas, más allá de ser un sentido evitativo o de </a:t>
            </a:r>
            <a:r>
              <a:rPr lang="es-CO" dirty="0" err="1"/>
              <a:t>perdon</a:t>
            </a:r>
            <a:r>
              <a:rPr lang="es-CO" dirty="0"/>
              <a:t>, es aceptar la responsabilidad histórica sobre el horror y la tragedia humana que cada grupo ilegal le ha aportado al país, las muertes, desapariciones, desplazamientos, torturas etc. </a:t>
            </a:r>
          </a:p>
        </p:txBody>
      </p:sp>
    </p:spTree>
    <p:extLst>
      <p:ext uri="{BB962C8B-B14F-4D97-AF65-F5344CB8AC3E}">
        <p14:creationId xmlns:p14="http://schemas.microsoft.com/office/powerpoint/2010/main" val="2905257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5660" y="286603"/>
            <a:ext cx="11655188" cy="6346209"/>
          </a:xfrm>
        </p:spPr>
        <p:txBody>
          <a:bodyPr>
            <a:normAutofit fontScale="92500" lnSpcReduction="10000"/>
          </a:bodyPr>
          <a:lstStyle/>
          <a:p>
            <a:pPr algn="just">
              <a:buFont typeface="Wingdings" panose="05000000000000000000" pitchFamily="2" charset="2"/>
              <a:buChar char="Ø"/>
            </a:pPr>
            <a:r>
              <a:rPr lang="es-CO" dirty="0"/>
              <a:t>A partir de los códigos o recodificación lingüística ideológica que son utilizados por estos grupos ilegales permiten comprender a la ilegalidad en un marco cultural e idiosincrático en donde el conceso se logra incluso en el contexto de la guerra.   </a:t>
            </a:r>
          </a:p>
          <a:p>
            <a:pPr algn="just">
              <a:buFont typeface="Wingdings" panose="05000000000000000000" pitchFamily="2" charset="2"/>
              <a:buChar char="Ø"/>
            </a:pPr>
            <a:endParaRPr lang="es-CO" dirty="0"/>
          </a:p>
          <a:p>
            <a:pPr algn="just">
              <a:buFont typeface="Wingdings" panose="05000000000000000000" pitchFamily="2" charset="2"/>
              <a:buChar char="Ø"/>
            </a:pPr>
            <a:r>
              <a:rPr lang="es-CO" dirty="0"/>
              <a:t>Que sean utilizados estos códigos o recodificación lingüística moral en la conducción a lograr confundir a la sociedad, en tanto estos grupos sean vistos desde la legitimidad vs legalidad, en especial con el interés de quienes imponen la ley del poder, es darle un sentido moral al conflicto armado en la pretensión de adaptar la moral de lucha como un utilitarismo práctico que permita justificar la dinámica interna de la ideología de la guerra.  De este modo, la moral lingüística encarna en lo simbólico el dinamismo fundamental de lo que es el pragmático ideológico moral. </a:t>
            </a:r>
          </a:p>
        </p:txBody>
      </p:sp>
    </p:spTree>
    <p:extLst>
      <p:ext uri="{BB962C8B-B14F-4D97-AF65-F5344CB8AC3E}">
        <p14:creationId xmlns:p14="http://schemas.microsoft.com/office/powerpoint/2010/main" val="1455222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8364" y="163774"/>
            <a:ext cx="11750723" cy="6441742"/>
          </a:xfrm>
        </p:spPr>
        <p:txBody>
          <a:bodyPr/>
          <a:lstStyle/>
          <a:p>
            <a:pPr algn="just">
              <a:buFont typeface="Wingdings" panose="05000000000000000000" pitchFamily="2" charset="2"/>
              <a:buChar char="Ø"/>
            </a:pPr>
            <a:r>
              <a:rPr lang="es-CO" dirty="0"/>
              <a:t>No cabe duda que en estos grupos ilegales el dominio mágico-religioso de la </a:t>
            </a:r>
            <a:r>
              <a:rPr lang="es-CO" dirty="0" err="1"/>
              <a:t>ideologia</a:t>
            </a:r>
            <a:r>
              <a:rPr lang="es-CO" dirty="0"/>
              <a:t> es una argumentación que les permite aceptar la ilicitud de la guerra, recurren a la falaz expresión de lo religioso y mágico-místico, para poder burlar los escollos propios de lo ideológico y de la misma moral que dicen practicar.  </a:t>
            </a:r>
          </a:p>
          <a:p>
            <a:pPr algn="just">
              <a:buFont typeface="Wingdings" panose="05000000000000000000" pitchFamily="2" charset="2"/>
              <a:buChar char="Ø"/>
            </a:pPr>
            <a:endParaRPr lang="es-CO" dirty="0"/>
          </a:p>
          <a:p>
            <a:pPr algn="just">
              <a:buFont typeface="Wingdings" panose="05000000000000000000" pitchFamily="2" charset="2"/>
              <a:buChar char="Ø"/>
            </a:pPr>
            <a:r>
              <a:rPr lang="es-CO" dirty="0"/>
              <a:t>Estas ideas místicas-religiosas conllevan a que estos militantes puedan incluso aceptar la maldad intrínseca de la violencia en servicio a conseguir una paz mayor.  Es decir, el bien religioso sobre la diferencia del mal místico ejercido, optando en creer en una bondad en ser certero en el acto criminal que dará como resultado la conciencia ética de la actuación.</a:t>
            </a:r>
          </a:p>
        </p:txBody>
      </p:sp>
    </p:spTree>
    <p:extLst>
      <p:ext uri="{BB962C8B-B14F-4D97-AF65-F5344CB8AC3E}">
        <p14:creationId xmlns:p14="http://schemas.microsoft.com/office/powerpoint/2010/main" val="1215018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16E8414E-D45E-4A5D-8307-7FC2291C0CDE}"/>
              </a:ext>
            </a:extLst>
          </p:cNvPr>
          <p:cNvGraphicFramePr>
            <a:graphicFrameLocks noGrp="1"/>
          </p:cNvGraphicFramePr>
          <p:nvPr>
            <p:extLst>
              <p:ext uri="{D42A27DB-BD31-4B8C-83A1-F6EECF244321}">
                <p14:modId xmlns:p14="http://schemas.microsoft.com/office/powerpoint/2010/main" val="2364011103"/>
              </p:ext>
            </p:extLst>
          </p:nvPr>
        </p:nvGraphicFramePr>
        <p:xfrm>
          <a:off x="211014" y="211015"/>
          <a:ext cx="11777785" cy="6449447"/>
        </p:xfrm>
        <a:graphic>
          <a:graphicData uri="http://schemas.openxmlformats.org/drawingml/2006/table">
            <a:tbl>
              <a:tblPr>
                <a:tableStyleId>{5C22544A-7EE6-4342-B048-85BDC9FD1C3A}</a:tableStyleId>
              </a:tblPr>
              <a:tblGrid>
                <a:gridCol w="790938">
                  <a:extLst>
                    <a:ext uri="{9D8B030D-6E8A-4147-A177-3AD203B41FA5}">
                      <a16:colId xmlns:a16="http://schemas.microsoft.com/office/drawing/2014/main" val="1549485197"/>
                    </a:ext>
                  </a:extLst>
                </a:gridCol>
                <a:gridCol w="4739500">
                  <a:extLst>
                    <a:ext uri="{9D8B030D-6E8A-4147-A177-3AD203B41FA5}">
                      <a16:colId xmlns:a16="http://schemas.microsoft.com/office/drawing/2014/main" val="811194855"/>
                    </a:ext>
                  </a:extLst>
                </a:gridCol>
                <a:gridCol w="969634">
                  <a:extLst>
                    <a:ext uri="{9D8B030D-6E8A-4147-A177-3AD203B41FA5}">
                      <a16:colId xmlns:a16="http://schemas.microsoft.com/office/drawing/2014/main" val="1432004818"/>
                    </a:ext>
                  </a:extLst>
                </a:gridCol>
                <a:gridCol w="5277713">
                  <a:extLst>
                    <a:ext uri="{9D8B030D-6E8A-4147-A177-3AD203B41FA5}">
                      <a16:colId xmlns:a16="http://schemas.microsoft.com/office/drawing/2014/main" val="3361005471"/>
                    </a:ext>
                  </a:extLst>
                </a:gridCol>
              </a:tblGrid>
              <a:tr h="274167">
                <a:tc>
                  <a:txBody>
                    <a:bodyPr/>
                    <a:lstStyle/>
                    <a:p>
                      <a:pPr algn="ctr" fontAlgn="ctr"/>
                      <a:r>
                        <a:rPr lang="es-CO" sz="1400" b="1" u="none" strike="noStrike" dirty="0">
                          <a:effectLst/>
                        </a:rPr>
                        <a:t>Indicador</a:t>
                      </a:r>
                      <a:endParaRPr lang="es-CO" sz="14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CO" sz="1400" b="1" u="none" strike="noStrike" dirty="0">
                          <a:effectLst/>
                        </a:rPr>
                        <a:t>Grupos </a:t>
                      </a:r>
                      <a:endParaRPr lang="es-CO" sz="14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s-CO" sz="1400" b="1" u="none" strike="noStrike">
                          <a:effectLst/>
                        </a:rPr>
                        <a:t> </a:t>
                      </a:r>
                      <a:endParaRPr lang="es-CO" sz="1400" b="1"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CO" sz="1400" b="1" u="none" strike="noStrike" dirty="0">
                          <a:effectLst/>
                        </a:rPr>
                        <a:t>Fuente de consultas</a:t>
                      </a:r>
                      <a:endParaRPr lang="es-CO" sz="14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662309908"/>
                  </a:ext>
                </a:extLst>
              </a:tr>
              <a:tr h="279948">
                <a:tc>
                  <a:txBody>
                    <a:bodyPr/>
                    <a:lstStyle/>
                    <a:p>
                      <a:pPr algn="ctr" fontAlgn="ctr"/>
                      <a:r>
                        <a:rPr lang="es-CO" sz="1400" u="none" strike="noStrike">
                          <a:effectLst/>
                        </a:rPr>
                        <a:t> </a:t>
                      </a:r>
                      <a:endParaRPr lang="es-CO"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CO" sz="1100" b="1" u="none" strike="noStrike" dirty="0">
                          <a:solidFill>
                            <a:srgbClr val="C00000"/>
                          </a:solidFill>
                          <a:effectLst>
                            <a:outerShdw blurRad="38100" dist="38100" dir="2700000" algn="tl">
                              <a:srgbClr val="000000">
                                <a:alpha val="43137"/>
                              </a:srgbClr>
                            </a:outerShdw>
                          </a:effectLst>
                          <a:highlight>
                            <a:srgbClr val="FFFF00"/>
                          </a:highlight>
                        </a:rPr>
                        <a:t>Guerrillas</a:t>
                      </a:r>
                      <a:r>
                        <a:rPr lang="es-CO" sz="1100" b="1" u="none" strike="noStrike" dirty="0">
                          <a:solidFill>
                            <a:srgbClr val="C00000"/>
                          </a:solidFill>
                          <a:effectLst>
                            <a:outerShdw blurRad="38100" dist="38100" dir="2700000" algn="tl">
                              <a:srgbClr val="000000">
                                <a:alpha val="43137"/>
                              </a:srgbClr>
                            </a:outerShdw>
                          </a:effectLst>
                        </a:rPr>
                        <a:t> </a:t>
                      </a:r>
                      <a:endParaRPr lang="es-CO" sz="1100" b="1" i="0" u="none" strike="noStrike" dirty="0">
                        <a:solidFill>
                          <a:srgbClr val="C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l" fontAlgn="b"/>
                      <a:r>
                        <a:rPr lang="es-CO" sz="1400" u="none" strike="noStrike">
                          <a:effectLst/>
                        </a:rPr>
                        <a:t> </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CO" sz="2000" u="none" strike="noStrike" dirty="0">
                          <a:effectLst/>
                        </a:rPr>
                        <a:t> </a:t>
                      </a:r>
                      <a:endParaRPr lang="es-CO"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97328157"/>
                  </a:ext>
                </a:extLst>
              </a:tr>
              <a:tr h="195964">
                <a:tc>
                  <a:txBody>
                    <a:bodyPr/>
                    <a:lstStyle/>
                    <a:p>
                      <a:pPr algn="ctr" fontAlgn="ctr"/>
                      <a:r>
                        <a:rPr lang="es-CO" sz="1400" b="1" u="none" strike="noStrike" dirty="0">
                          <a:effectLst>
                            <a:outerShdw blurRad="38100" dist="38100" dir="2700000" algn="tl">
                              <a:srgbClr val="000000">
                                <a:alpha val="43137"/>
                              </a:srgbClr>
                            </a:outerShdw>
                          </a:effectLst>
                        </a:rPr>
                        <a:t>1</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ELN</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rowSpan="6">
                  <a:txBody>
                    <a:bodyPr/>
                    <a:lstStyle/>
                    <a:p>
                      <a:pPr algn="ctr" fontAlgn="b"/>
                      <a:r>
                        <a:rPr lang="es-CO" sz="1400" u="none" strike="noStrike">
                          <a:effectLst/>
                        </a:rPr>
                        <a:t> </a:t>
                      </a:r>
                      <a:endParaRPr lang="es-CO" sz="1400" b="0" i="0" u="none" strike="noStrike">
                        <a:solidFill>
                          <a:srgbClr val="000000"/>
                        </a:solidFill>
                        <a:effectLst/>
                        <a:latin typeface="Calibri" panose="020F0502020204030204" pitchFamily="34" charset="0"/>
                      </a:endParaRPr>
                    </a:p>
                  </a:txBody>
                  <a:tcPr marL="0" marR="0" marT="0" marB="0" anchor="b"/>
                </a:tc>
                <a:tc rowSpan="2">
                  <a:txBody>
                    <a:bodyPr/>
                    <a:lstStyle/>
                    <a:p>
                      <a:pPr algn="ctr" fontAlgn="ctr"/>
                      <a:r>
                        <a:rPr lang="es-CO" sz="1400" u="none" strike="noStrike" dirty="0">
                          <a:effectLst/>
                        </a:rPr>
                        <a:t>Documentos de entrevistas y Otros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314017132"/>
                  </a:ext>
                </a:extLst>
              </a:tr>
              <a:tr h="314331">
                <a:tc>
                  <a:txBody>
                    <a:bodyPr/>
                    <a:lstStyle/>
                    <a:p>
                      <a:pPr algn="ctr" fontAlgn="ctr"/>
                      <a:r>
                        <a:rPr lang="es-CO" sz="1400" b="1" u="none" strike="noStrike" dirty="0">
                          <a:effectLst>
                            <a:outerShdw blurRad="38100" dist="38100" dir="2700000" algn="tl">
                              <a:srgbClr val="000000">
                                <a:alpha val="43137"/>
                              </a:srgbClr>
                            </a:outerShdw>
                          </a:effectLst>
                        </a:rPr>
                        <a:t>2</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FARC-EP y/o Disidentes </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vMerge="1">
                  <a:txBody>
                    <a:bodyPr/>
                    <a:lstStyle/>
                    <a:p>
                      <a:endParaRPr lang="es-CO"/>
                    </a:p>
                  </a:txBody>
                  <a:tcPr/>
                </a:tc>
                <a:tc vMerge="1">
                  <a:txBody>
                    <a:bodyPr/>
                    <a:lstStyle/>
                    <a:p>
                      <a:pPr algn="ctr" fontAlgn="ctr"/>
                      <a:endParaRPr lang="es-CO"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849766535"/>
                  </a:ext>
                </a:extLst>
              </a:tr>
              <a:tr h="195964">
                <a:tc>
                  <a:txBody>
                    <a:bodyPr/>
                    <a:lstStyle/>
                    <a:p>
                      <a:pPr algn="ctr" fontAlgn="ctr"/>
                      <a:r>
                        <a:rPr lang="es-CO" sz="1400" b="1" u="none" strike="noStrike" dirty="0">
                          <a:effectLst>
                            <a:outerShdw blurRad="38100" dist="38100" dir="2700000" algn="tl">
                              <a:srgbClr val="000000">
                                <a:alpha val="43137"/>
                              </a:srgbClr>
                            </a:outerShdw>
                          </a:effectLst>
                        </a:rPr>
                        <a:t>3</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M19</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vMerge="1">
                  <a:txBody>
                    <a:bodyPr/>
                    <a:lstStyle/>
                    <a:p>
                      <a:endParaRPr lang="es-CO"/>
                    </a:p>
                  </a:txBody>
                  <a:tcPr/>
                </a:tc>
                <a:tc rowSpan="2">
                  <a:txBody>
                    <a:bodyPr/>
                    <a:lstStyle/>
                    <a:p>
                      <a:pPr algn="ctr" fontAlgn="ctr"/>
                      <a:r>
                        <a:rPr lang="es-CO" sz="1400" u="none" strike="noStrike" dirty="0">
                          <a:effectLst/>
                        </a:rPr>
                        <a:t>Documentos de entrevistas y Otros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740981508"/>
                  </a:ext>
                </a:extLst>
              </a:tr>
              <a:tr h="359212">
                <a:tc rowSpan="3">
                  <a:txBody>
                    <a:bodyPr/>
                    <a:lstStyle/>
                    <a:p>
                      <a:pPr algn="ctr" fontAlgn="ctr"/>
                      <a:r>
                        <a:rPr lang="es-CO" sz="1400" b="1" u="none" strike="noStrike" dirty="0">
                          <a:effectLst>
                            <a:outerShdw blurRad="38100" dist="38100" dir="2700000" algn="tl">
                              <a:srgbClr val="000000">
                                <a:alpha val="43137"/>
                              </a:srgbClr>
                            </a:outerShdw>
                          </a:effectLst>
                        </a:rPr>
                        <a:t>4</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rowSpan="3">
                  <a:txBody>
                    <a:bodyPr/>
                    <a:lstStyle/>
                    <a:p>
                      <a:pPr algn="ctr" fontAlgn="ctr"/>
                      <a:r>
                        <a:rPr lang="es-CO" sz="1100" b="1" u="none" strike="noStrike" dirty="0">
                          <a:effectLst>
                            <a:outerShdw blurRad="38100" dist="38100" dir="2700000" algn="tl">
                              <a:srgbClr val="000000">
                                <a:alpha val="43137"/>
                              </a:srgbClr>
                            </a:outerShdw>
                          </a:effectLst>
                        </a:rPr>
                        <a:t>EPL</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vMerge="1">
                  <a:txBody>
                    <a:bodyPr/>
                    <a:lstStyle/>
                    <a:p>
                      <a:endParaRPr lang="es-CO"/>
                    </a:p>
                  </a:txBody>
                  <a:tcPr/>
                </a:tc>
                <a:tc vMerge="1">
                  <a:txBody>
                    <a:bodyPr/>
                    <a:lstStyle/>
                    <a:p>
                      <a:pPr algn="ctr" fontAlgn="ctr"/>
                      <a:endParaRPr lang="es-CO"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709326566"/>
                  </a:ext>
                </a:extLst>
              </a:tr>
              <a:tr h="438668">
                <a:tc vMerge="1">
                  <a:txBody>
                    <a:bodyPr/>
                    <a:lstStyle/>
                    <a:p>
                      <a:pPr algn="ctr" fontAlgn="ctr"/>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ctr"/>
                </a:tc>
                <a:tc vMerge="1">
                  <a:txBody>
                    <a:bodyPr/>
                    <a:lstStyle/>
                    <a:p>
                      <a:pPr algn="ctr" fontAlgn="ctr"/>
                      <a:r>
                        <a:rPr lang="es-CO" sz="1100" u="none" strike="noStrike" dirty="0">
                          <a:effectLst/>
                        </a:rPr>
                        <a:t>EPL</a:t>
                      </a:r>
                      <a:endParaRPr lang="es-CO" sz="1100" b="0" i="0" u="none" strike="noStrike" dirty="0">
                        <a:solidFill>
                          <a:srgbClr val="000000"/>
                        </a:solidFill>
                        <a:effectLst/>
                        <a:latin typeface="Calibri" panose="020F0502020204030204" pitchFamily="34" charset="0"/>
                      </a:endParaRPr>
                    </a:p>
                  </a:txBody>
                  <a:tcPr marL="0" marR="0" marT="0" marB="0" anchor="ctr"/>
                </a:tc>
                <a:tc vMerge="1">
                  <a:txBody>
                    <a:bodyPr/>
                    <a:lstStyle/>
                    <a:p>
                      <a:endParaRPr lang="es-CO"/>
                    </a:p>
                  </a:txBody>
                  <a:tcPr/>
                </a:tc>
                <a:tc>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04553851"/>
                  </a:ext>
                </a:extLst>
              </a:tr>
              <a:tr h="0">
                <a:tc vMerge="1">
                  <a:txBody>
                    <a:bodyPr/>
                    <a:lstStyle/>
                    <a:p>
                      <a:pPr algn="ctr" fontAlgn="ctr"/>
                      <a:r>
                        <a:rPr lang="es-CO" sz="1400" u="none" strike="noStrike">
                          <a:effectLst/>
                        </a:rPr>
                        <a:t>4</a:t>
                      </a:r>
                      <a:endParaRPr lang="es-CO" sz="1400" b="0" i="0" u="none" strike="noStrike">
                        <a:solidFill>
                          <a:srgbClr val="000000"/>
                        </a:solidFill>
                        <a:effectLst/>
                        <a:latin typeface="Calibri" panose="020F0502020204030204" pitchFamily="34" charset="0"/>
                      </a:endParaRPr>
                    </a:p>
                  </a:txBody>
                  <a:tcPr marL="0" marR="0" marT="0" marB="0" anchor="ctr"/>
                </a:tc>
                <a:tc vMerge="1">
                  <a:txBody>
                    <a:bodyPr/>
                    <a:lstStyle/>
                    <a:p>
                      <a:pPr algn="ctr" fontAlgn="ctr"/>
                      <a:r>
                        <a:rPr lang="es-CO" sz="1100" u="none" strike="noStrike" dirty="0">
                          <a:effectLst/>
                        </a:rPr>
                        <a:t>EPL</a:t>
                      </a:r>
                      <a:endParaRPr lang="es-CO" sz="1100" b="0" i="0" u="none" strike="noStrike" dirty="0">
                        <a:solidFill>
                          <a:srgbClr val="000000"/>
                        </a:solidFill>
                        <a:effectLst/>
                        <a:latin typeface="Calibri" panose="020F0502020204030204" pitchFamily="34" charset="0"/>
                      </a:endParaRPr>
                    </a:p>
                  </a:txBody>
                  <a:tcPr marL="0" marR="0" marT="0" marB="0" anchor="ctr"/>
                </a:tc>
                <a:tc vMerge="1">
                  <a:txBody>
                    <a:bodyPr/>
                    <a:lstStyle/>
                    <a:p>
                      <a:endParaRPr lang="es-CO"/>
                    </a:p>
                  </a:txBody>
                  <a:tcPr/>
                </a:tc>
                <a:tc>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53163408"/>
                  </a:ext>
                </a:extLst>
              </a:tr>
              <a:tr h="272005">
                <a:tc>
                  <a:txBody>
                    <a:bodyPr/>
                    <a:lstStyle/>
                    <a:p>
                      <a:pPr algn="ctr" fontAlgn="ctr"/>
                      <a:r>
                        <a:rPr lang="es-CO" sz="1400" b="1" u="none" strike="noStrike" dirty="0">
                          <a:effectLst>
                            <a:outerShdw blurRad="38100" dist="38100" dir="2700000" algn="tl">
                              <a:srgbClr val="000000">
                                <a:alpha val="43137"/>
                              </a:srgbClr>
                            </a:outerShdw>
                          </a:effectLst>
                        </a:rPr>
                        <a:t> </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solidFill>
                            <a:srgbClr val="C00000"/>
                          </a:solidFill>
                          <a:effectLst>
                            <a:outerShdw blurRad="38100" dist="38100" dir="2700000" algn="tl">
                              <a:srgbClr val="000000">
                                <a:alpha val="43137"/>
                              </a:srgbClr>
                            </a:outerShdw>
                          </a:effectLst>
                          <a:highlight>
                            <a:srgbClr val="FFFF00"/>
                          </a:highlight>
                        </a:rPr>
                        <a:t>Autodefensas- Paramilitares (GAO)</a:t>
                      </a:r>
                      <a:endParaRPr lang="es-CO" sz="1100" b="1" i="0" u="none" strike="noStrike" dirty="0">
                        <a:solidFill>
                          <a:srgbClr val="C00000"/>
                        </a:solidFill>
                        <a:effectLst>
                          <a:outerShdw blurRad="38100" dist="38100" dir="2700000" algn="tl">
                            <a:srgbClr val="000000">
                              <a:alpha val="43137"/>
                            </a:srgbClr>
                          </a:outerShdw>
                        </a:effectLst>
                        <a:highlight>
                          <a:srgbClr val="FFFF00"/>
                        </a:highlight>
                        <a:latin typeface="Calibri" panose="020F0502020204030204" pitchFamily="34" charset="0"/>
                      </a:endParaRPr>
                    </a:p>
                  </a:txBody>
                  <a:tcPr marL="0" marR="0" marT="0" marB="0" anchor="ctr"/>
                </a:tc>
                <a:tc>
                  <a:txBody>
                    <a:bodyPr/>
                    <a:lstStyle/>
                    <a:p>
                      <a:pPr algn="l" fontAlgn="b"/>
                      <a:r>
                        <a:rPr lang="es-CO" sz="1400" u="none" strike="noStrike">
                          <a:effectLst/>
                        </a:rPr>
                        <a:t> </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CO" sz="1400" u="none" strike="noStrike" dirty="0">
                          <a:effectLst/>
                        </a:rPr>
                        <a:t> </a:t>
                      </a:r>
                      <a:endParaRPr lang="es-CO"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53719983"/>
                  </a:ext>
                </a:extLst>
              </a:tr>
              <a:tr h="561824">
                <a:tc>
                  <a:txBody>
                    <a:bodyPr/>
                    <a:lstStyle/>
                    <a:p>
                      <a:pPr algn="ctr" fontAlgn="ctr"/>
                      <a:r>
                        <a:rPr lang="es-CO" sz="1400" b="1" u="none" strike="noStrike" dirty="0">
                          <a:effectLst>
                            <a:outerShdw blurRad="38100" dist="38100" dir="2700000" algn="tl">
                              <a:srgbClr val="000000">
                                <a:alpha val="43137"/>
                              </a:srgbClr>
                            </a:outerShdw>
                          </a:effectLst>
                        </a:rPr>
                        <a:t>5</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Autodefensas Gaetanitas de Colombia AGC-"Clan del Golfo"</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l" fontAlgn="b"/>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CO" sz="1400" u="none" strike="noStrike" dirty="0">
                          <a:effectLst/>
                        </a:rPr>
                        <a:t>Documentos de entrevistas y Otros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96827477"/>
                  </a:ext>
                </a:extLst>
              </a:tr>
              <a:tr h="272005">
                <a:tc>
                  <a:txBody>
                    <a:bodyPr/>
                    <a:lstStyle/>
                    <a:p>
                      <a:pPr algn="ctr" fontAlgn="ctr"/>
                      <a:r>
                        <a:rPr lang="es-CO" sz="1400" b="1" u="none" strike="noStrike" dirty="0">
                          <a:effectLst>
                            <a:outerShdw blurRad="38100" dist="38100" dir="2700000" algn="tl">
                              <a:srgbClr val="000000">
                                <a:alpha val="43137"/>
                              </a:srgbClr>
                            </a:outerShdw>
                          </a:effectLst>
                        </a:rPr>
                        <a:t>6</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Bloque Meta</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rowSpan="2">
                  <a:txBody>
                    <a:bodyPr/>
                    <a:lstStyle/>
                    <a:p>
                      <a:pPr algn="ctr" fontAlgn="ctr"/>
                      <a:r>
                        <a:rPr lang="es-CO" sz="1400" u="none" strike="noStrike">
                          <a:effectLst/>
                        </a:rPr>
                        <a:t>Los Puntilleros.</a:t>
                      </a:r>
                      <a:endParaRPr lang="es-CO"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917902102"/>
                  </a:ext>
                </a:extLst>
              </a:tr>
              <a:tr h="411251">
                <a:tc>
                  <a:txBody>
                    <a:bodyPr/>
                    <a:lstStyle/>
                    <a:p>
                      <a:pPr algn="ctr" fontAlgn="ctr"/>
                      <a:r>
                        <a:rPr lang="es-CO" sz="1400" b="1" u="none" strike="noStrike" dirty="0">
                          <a:effectLst>
                            <a:outerShdw blurRad="38100" dist="38100" dir="2700000" algn="tl">
                              <a:srgbClr val="000000">
                                <a:alpha val="43137"/>
                              </a:srgbClr>
                            </a:outerShdw>
                          </a:effectLst>
                        </a:rPr>
                        <a:t>7</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Bloque Libertadores del Vichada</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vMerge="1">
                  <a:txBody>
                    <a:bodyPr/>
                    <a:lstStyle/>
                    <a:p>
                      <a:endParaRPr lang="es-CO"/>
                    </a:p>
                  </a:txBody>
                  <a:tcPr/>
                </a:tc>
                <a:tc>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49247398"/>
                  </a:ext>
                </a:extLst>
              </a:tr>
              <a:tr h="272005">
                <a:tc>
                  <a:txBody>
                    <a:bodyPr/>
                    <a:lstStyle/>
                    <a:p>
                      <a:pPr algn="ctr" fontAlgn="ctr"/>
                      <a:r>
                        <a:rPr lang="es-CO" sz="1400" b="1" u="none" strike="noStrike" dirty="0">
                          <a:effectLst>
                            <a:outerShdw blurRad="38100" dist="38100" dir="2700000" algn="tl">
                              <a:srgbClr val="000000">
                                <a:alpha val="43137"/>
                              </a:srgbClr>
                            </a:outerShdw>
                          </a:effectLst>
                        </a:rPr>
                        <a:t>8</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err="1">
                          <a:effectLst>
                            <a:outerShdw blurRad="38100" dist="38100" dir="2700000" algn="tl">
                              <a:srgbClr val="000000">
                                <a:alpha val="43137"/>
                              </a:srgbClr>
                            </a:outerShdw>
                          </a:effectLst>
                        </a:rPr>
                        <a:t>Caparrapos</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rowSpan="2">
                  <a:txBody>
                    <a:bodyPr/>
                    <a:lstStyle/>
                    <a:p>
                      <a:pPr algn="ctr" fontAlgn="ctr"/>
                      <a:endParaRPr lang="es-CO" sz="14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34619912"/>
                  </a:ext>
                </a:extLst>
              </a:tr>
              <a:tr h="272005">
                <a:tc>
                  <a:txBody>
                    <a:bodyPr/>
                    <a:lstStyle/>
                    <a:p>
                      <a:pPr algn="ctr" fontAlgn="ctr"/>
                      <a:r>
                        <a:rPr lang="es-CO" sz="1400" b="1" u="none" strike="noStrike" dirty="0">
                          <a:effectLst>
                            <a:outerShdw blurRad="38100" dist="38100" dir="2700000" algn="tl">
                              <a:srgbClr val="000000">
                                <a:alpha val="43137"/>
                              </a:srgbClr>
                            </a:outerShdw>
                          </a:effectLst>
                        </a:rPr>
                        <a:t>9</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rPr>
                        <a:t>Los </a:t>
                      </a:r>
                      <a:r>
                        <a:rPr lang="es-CO" sz="1100" b="1" u="none" strike="noStrike" dirty="0" err="1">
                          <a:effectLst>
                            <a:outerShdw blurRad="38100" dist="38100" dir="2700000" algn="tl">
                              <a:srgbClr val="000000">
                                <a:alpha val="43137"/>
                              </a:srgbClr>
                            </a:outerShdw>
                          </a:effectLst>
                        </a:rPr>
                        <a:t>Pelusos</a:t>
                      </a:r>
                      <a:endParaRPr lang="es-CO" sz="11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vMerge="1">
                  <a:txBody>
                    <a:bodyPr/>
                    <a:lstStyle/>
                    <a:p>
                      <a:endParaRPr lang="es-CO"/>
                    </a:p>
                  </a:txBody>
                  <a:tcPr/>
                </a:tc>
                <a:tc>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90803493"/>
                  </a:ext>
                </a:extLst>
              </a:tr>
              <a:tr h="548334">
                <a:tc>
                  <a:txBody>
                    <a:bodyPr/>
                    <a:lstStyle/>
                    <a:p>
                      <a:pPr algn="ctr" fontAlgn="ctr"/>
                      <a:r>
                        <a:rPr lang="es-CO" sz="1400" b="1" u="none" strike="noStrike" dirty="0">
                          <a:effectLst>
                            <a:outerShdw blurRad="38100" dist="38100" dir="2700000" algn="tl">
                              <a:srgbClr val="000000">
                                <a:alpha val="43137"/>
                              </a:srgbClr>
                            </a:outerShdw>
                          </a:effectLst>
                        </a:rPr>
                        <a:t> </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solidFill>
                            <a:srgbClr val="C00000"/>
                          </a:solidFill>
                          <a:effectLst>
                            <a:outerShdw blurRad="38100" dist="38100" dir="2700000" algn="tl">
                              <a:srgbClr val="000000">
                                <a:alpha val="43137"/>
                              </a:srgbClr>
                            </a:outerShdw>
                          </a:effectLst>
                          <a:highlight>
                            <a:srgbClr val="FFFF00"/>
                          </a:highlight>
                          <a:latin typeface="+mn-lt"/>
                        </a:rPr>
                        <a:t>Grupos delincuenciales organizados GDO</a:t>
                      </a:r>
                      <a:endParaRPr lang="es-CO" sz="1100" b="1" i="0" u="none" strike="noStrike" dirty="0">
                        <a:solidFill>
                          <a:srgbClr val="C00000"/>
                        </a:solidFill>
                        <a:effectLst>
                          <a:outerShdw blurRad="38100" dist="38100" dir="2700000" algn="tl">
                            <a:srgbClr val="000000">
                              <a:alpha val="43137"/>
                            </a:srgbClr>
                          </a:outerShdw>
                        </a:effectLst>
                        <a:highlight>
                          <a:srgbClr val="FFFF00"/>
                        </a:highlight>
                        <a:latin typeface="+mn-lt"/>
                      </a:endParaRPr>
                    </a:p>
                  </a:txBody>
                  <a:tcPr marL="0" marR="0" marT="0" marB="0" anchor="ctr"/>
                </a:tc>
                <a:tc>
                  <a:txBody>
                    <a:bodyPr/>
                    <a:lstStyle/>
                    <a:p>
                      <a:pPr algn="l" fontAlgn="b"/>
                      <a:r>
                        <a:rPr lang="es-CO" sz="1400" u="none" strike="noStrike">
                          <a:effectLst/>
                        </a:rPr>
                        <a:t> </a:t>
                      </a:r>
                      <a:endParaRPr lang="es-CO" sz="14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s-CO" sz="1400" u="none" strike="noStrike" dirty="0">
                          <a:effectLst/>
                        </a:rPr>
                        <a:t> </a:t>
                      </a:r>
                      <a:endParaRPr lang="es-CO" sz="1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11591702"/>
                  </a:ext>
                </a:extLst>
              </a:tr>
              <a:tr h="153972">
                <a:tc rowSpan="9">
                  <a:txBody>
                    <a:bodyPr/>
                    <a:lstStyle/>
                    <a:p>
                      <a:pPr algn="ctr" fontAlgn="ctr"/>
                      <a:r>
                        <a:rPr lang="es-CO" sz="1400" b="1" u="none" strike="noStrike" dirty="0">
                          <a:effectLst>
                            <a:outerShdw blurRad="38100" dist="38100" dir="2700000" algn="tl">
                              <a:srgbClr val="000000">
                                <a:alpha val="43137"/>
                              </a:srgbClr>
                            </a:outerShdw>
                          </a:effectLst>
                        </a:rPr>
                        <a:t>10</a:t>
                      </a:r>
                      <a:endParaRPr lang="es-CO" sz="1400" b="1" i="0" u="none" strike="noStrike" dirty="0">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ctr"/>
                </a:tc>
                <a:tc>
                  <a:txBody>
                    <a:bodyPr/>
                    <a:lstStyle/>
                    <a:p>
                      <a:pPr algn="ctr" fontAlgn="ctr"/>
                      <a:r>
                        <a:rPr lang="es-CO" sz="1100" b="1" u="none" strike="noStrike" dirty="0">
                          <a:effectLst>
                            <a:outerShdw blurRad="38100" dist="38100" dir="2700000" algn="tl">
                              <a:srgbClr val="000000">
                                <a:alpha val="43137"/>
                              </a:srgbClr>
                            </a:outerShdw>
                          </a:effectLst>
                          <a:latin typeface="+mn-lt"/>
                        </a:rPr>
                        <a:t>Los Caqueteños</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rowSpan="9">
                  <a:txBody>
                    <a:bodyPr/>
                    <a:lstStyle/>
                    <a:p>
                      <a:pPr algn="ctr" fontAlgn="b"/>
                      <a:r>
                        <a:rPr lang="es-CO" sz="1400" u="none" strike="noStrike">
                          <a:effectLst/>
                        </a:rPr>
                        <a:t> </a:t>
                      </a:r>
                      <a:endParaRPr lang="es-CO" sz="1400" b="0" i="0" u="none" strike="noStrike">
                        <a:solidFill>
                          <a:srgbClr val="000000"/>
                        </a:solidFill>
                        <a:effectLst/>
                        <a:latin typeface="Calibri" panose="020F0502020204030204" pitchFamily="34" charset="0"/>
                      </a:endParaRPr>
                    </a:p>
                  </a:txBody>
                  <a:tcPr marL="0" marR="0" marT="0" marB="0" anchor="b"/>
                </a:tc>
                <a:tc rowSpan="9">
                  <a:txBody>
                    <a:bodyPr/>
                    <a:lstStyle/>
                    <a:p>
                      <a:pPr algn="ctr" fontAlgn="ctr"/>
                      <a:r>
                        <a:rPr lang="es-CO" sz="1400" u="none" strike="noStrike" dirty="0">
                          <a:effectLst/>
                        </a:rPr>
                        <a:t>Varios</a:t>
                      </a:r>
                      <a:endParaRPr lang="es-CO" sz="1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379853149"/>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Los Botalones</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47842720"/>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Los Rastrojos</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674758408"/>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Los Costeños</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753676223"/>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La Cordillera</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055418143"/>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La </a:t>
                      </a:r>
                      <a:r>
                        <a:rPr lang="es-CO" sz="1100" b="1" u="none" strike="noStrike" dirty="0" err="1">
                          <a:effectLst>
                            <a:outerShdw blurRad="38100" dist="38100" dir="2700000" algn="tl">
                              <a:srgbClr val="000000">
                                <a:alpha val="43137"/>
                              </a:srgbClr>
                            </a:outerShdw>
                          </a:effectLst>
                          <a:latin typeface="+mn-lt"/>
                        </a:rPr>
                        <a:t>Constru</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714303741"/>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Los </a:t>
                      </a:r>
                      <a:r>
                        <a:rPr lang="es-CO" sz="1100" b="1" u="none" strike="noStrike" dirty="0" err="1">
                          <a:effectLst>
                            <a:outerShdw blurRad="38100" dist="38100" dir="2700000" algn="tl">
                              <a:srgbClr val="000000">
                                <a:alpha val="43137"/>
                              </a:srgbClr>
                            </a:outerShdw>
                          </a:effectLst>
                          <a:latin typeface="+mn-lt"/>
                        </a:rPr>
                        <a:t>Pachenca</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043122698"/>
                  </a:ext>
                </a:extLst>
              </a:tr>
              <a:tr h="153972">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La Empresa</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120554766"/>
                  </a:ext>
                </a:extLst>
              </a:tr>
              <a:tr h="26049">
                <a:tc vMerge="1">
                  <a:txBody>
                    <a:bodyPr/>
                    <a:lstStyle/>
                    <a:p>
                      <a:endParaRPr lang="es-CO"/>
                    </a:p>
                  </a:txBody>
                  <a:tcPr/>
                </a:tc>
                <a:tc>
                  <a:txBody>
                    <a:bodyPr/>
                    <a:lstStyle/>
                    <a:p>
                      <a:pPr algn="ctr" fontAlgn="ctr"/>
                      <a:r>
                        <a:rPr lang="es-CO" sz="1100" b="1" u="none" strike="noStrike" dirty="0">
                          <a:effectLst>
                            <a:outerShdw blurRad="38100" dist="38100" dir="2700000" algn="tl">
                              <a:srgbClr val="000000">
                                <a:alpha val="43137"/>
                              </a:srgbClr>
                            </a:outerShdw>
                          </a:effectLst>
                          <a:latin typeface="+mn-lt"/>
                        </a:rPr>
                        <a:t>Clan Isaza</a:t>
                      </a:r>
                      <a:endParaRPr lang="es-CO" sz="1100" b="1" i="0" u="none" strike="noStrike" dirty="0">
                        <a:solidFill>
                          <a:srgbClr val="000000"/>
                        </a:solidFill>
                        <a:effectLst>
                          <a:outerShdw blurRad="38100" dist="38100" dir="2700000" algn="tl">
                            <a:srgbClr val="000000">
                              <a:alpha val="43137"/>
                            </a:srgbClr>
                          </a:outerShdw>
                        </a:effectLst>
                        <a:latin typeface="+mn-lt"/>
                      </a:endParaRPr>
                    </a:p>
                  </a:txBody>
                  <a:tcPr marL="0" marR="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545001379"/>
                  </a:ext>
                </a:extLst>
              </a:tr>
            </a:tbl>
          </a:graphicData>
        </a:graphic>
      </p:graphicFrame>
    </p:spTree>
    <p:extLst>
      <p:ext uri="{BB962C8B-B14F-4D97-AF65-F5344CB8AC3E}">
        <p14:creationId xmlns:p14="http://schemas.microsoft.com/office/powerpoint/2010/main" val="872985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8364" y="272955"/>
            <a:ext cx="11682484" cy="6441744"/>
          </a:xfrm>
        </p:spPr>
        <p:txBody>
          <a:bodyPr>
            <a:noAutofit/>
          </a:bodyPr>
          <a:lstStyle/>
          <a:p>
            <a:pPr algn="just">
              <a:buFont typeface="Wingdings" panose="05000000000000000000" pitchFamily="2" charset="2"/>
              <a:buChar char="Ø"/>
            </a:pPr>
            <a:r>
              <a:rPr lang="es-CO" sz="2400" dirty="0"/>
              <a:t>La ND, DV y PM es algo que merece estudiarse a profundidad, pues en éste tópico se hallan los caminos que permiten entender aún mas el conflicto armado Colombiano, no solo desde la trincheras y el poder bélico del daño, las victima, hay aún mas que explorar, ya que la trágica situación del País se ha contado desde lo trágico y las muertes, es necesario conocer más sobre lo interno de cada grupo, no solo su formación ideológica, política o militar, sino sus costumbres y forma de vida.  Quizás de esta forma se podría contar la misma historia Colombiana pero de una perspectiva cultural mas allá del dolor y del sufrimiento de la guerra.      </a:t>
            </a:r>
          </a:p>
          <a:p>
            <a:pPr algn="just">
              <a:buFont typeface="Wingdings" panose="05000000000000000000" pitchFamily="2" charset="2"/>
              <a:buChar char="Ø"/>
            </a:pPr>
            <a:endParaRPr lang="es-CO" sz="2400" dirty="0"/>
          </a:p>
          <a:p>
            <a:pPr algn="just">
              <a:buFont typeface="Wingdings" panose="05000000000000000000" pitchFamily="2" charset="2"/>
              <a:buChar char="Ø"/>
            </a:pPr>
            <a:r>
              <a:rPr lang="es-CO" sz="2400" dirty="0"/>
              <a:t>En esta dirección considero que la búsqueda de estas informaciones ideológico-dogmático no es un mero aporte académico, que su alcance invita al diseño de una metodología propia para el reconocimiento de responsabilidades individuales y colectivas en el marco de las violaciones de los derechos humanos, entender que la maldad también tiene varias explicaciones y que muchas de ella, sale del control del que esta tentado a ello, es obligado, aunque también tiene la capacidad de comprender y determinarse frente a la negativa de su ejecución, pero en un contexto de represión y amenaza puede perder esa determinación (control). </a:t>
            </a:r>
          </a:p>
        </p:txBody>
      </p:sp>
    </p:spTree>
    <p:extLst>
      <p:ext uri="{BB962C8B-B14F-4D97-AF65-F5344CB8AC3E}">
        <p14:creationId xmlns:p14="http://schemas.microsoft.com/office/powerpoint/2010/main" val="3970268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D4356-750F-43A5-86F1-332F9B8C8A9C}" type="slidenum">
              <a:rPr kumimoji="0" lang="en-US" sz="1200" b="0" i="0" u="none" strike="noStrike" kern="1200" cap="none" spc="0" normalizeH="0" baseline="0" noProof="0">
                <a:ln>
                  <a:noFill/>
                </a:ln>
                <a:solidFill>
                  <a:prstClr val="white">
                    <a:lumMod val="95000"/>
                  </a:prstClr>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white">
                  <a:lumMod val="95000"/>
                </a:prstClr>
              </a:solidFill>
              <a:effectLst/>
              <a:uLnTx/>
              <a:uFillTx/>
              <a:latin typeface="Palatino Linotype"/>
              <a:ea typeface="+mn-ea"/>
              <a:cs typeface="+mn-cs"/>
            </a:endParaRPr>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Palatino Linotype"/>
                <a:ea typeface="+mn-ea"/>
                <a:cs typeface="+mn-cs"/>
              </a:rPr>
              <a:t>Copyright 2010</a:t>
            </a:r>
          </a:p>
        </p:txBody>
      </p:sp>
      <p:sp>
        <p:nvSpPr>
          <p:cNvPr id="4" name="Title 3"/>
          <p:cNvSpPr>
            <a:spLocks noGrp="1"/>
          </p:cNvSpPr>
          <p:nvPr>
            <p:ph type="title"/>
          </p:nvPr>
        </p:nvSpPr>
        <p:spPr>
          <a:xfrm>
            <a:off x="3503712" y="2492896"/>
            <a:ext cx="5040560" cy="1440160"/>
          </a:xfrm>
          <a:ln>
            <a:solidFill>
              <a:schemeClr val="accent3">
                <a:lumMod val="75000"/>
              </a:schemeClr>
            </a:solidFill>
          </a:ln>
        </p:spPr>
        <p:txBody>
          <a:bodyPr>
            <a:noAutofit/>
          </a:bodyPr>
          <a:lstStyle/>
          <a:p>
            <a:pPr algn="ctr"/>
            <a:r>
              <a:rPr lang="en-US" sz="6600" dirty="0"/>
              <a:t>PREGUNTAS</a:t>
            </a:r>
            <a:r>
              <a:rPr lang="en-US" sz="7200" dirty="0"/>
              <a:t> </a:t>
            </a:r>
          </a:p>
        </p:txBody>
      </p:sp>
      <p:pic>
        <p:nvPicPr>
          <p:cNvPr id="11" name="Imagen 10">
            <a:extLst>
              <a:ext uri="{FF2B5EF4-FFF2-40B4-BE49-F238E27FC236}">
                <a16:creationId xmlns:a16="http://schemas.microsoft.com/office/drawing/2014/main" id="{EA8D2887-2EC0-45D6-BA53-F29146AED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914" y="1268760"/>
            <a:ext cx="3335751" cy="4248472"/>
          </a:xfrm>
          <a:prstGeom prst="rect">
            <a:avLst/>
          </a:prstGeom>
        </p:spPr>
      </p:pic>
      <p:pic>
        <p:nvPicPr>
          <p:cNvPr id="13" name="Imagen 12">
            <a:extLst>
              <a:ext uri="{FF2B5EF4-FFF2-40B4-BE49-F238E27FC236}">
                <a16:creationId xmlns:a16="http://schemas.microsoft.com/office/drawing/2014/main" id="{6BE679BA-716E-4088-B29D-3519D0F6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1" y="1268760"/>
            <a:ext cx="3333750" cy="4248472"/>
          </a:xfrm>
          <a:prstGeom prst="rect">
            <a:avLst/>
          </a:prstGeom>
        </p:spPr>
      </p:pic>
    </p:spTree>
    <p:extLst>
      <p:ext uri="{BB962C8B-B14F-4D97-AF65-F5344CB8AC3E}">
        <p14:creationId xmlns:p14="http://schemas.microsoft.com/office/powerpoint/2010/main" val="3426891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1" nodeType="clickEffect">
                                  <p:stCondLst>
                                    <p:cond delay="0"/>
                                  </p:stCondLst>
                                  <p:iterate type="lt">
                                    <p:tmPct val="0"/>
                                  </p:iterate>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25839" y="473839"/>
            <a:ext cx="387596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white"/>
                </a:solidFill>
                <a:effectLst/>
                <a:uLnTx/>
                <a:uFillTx/>
                <a:latin typeface="Calibri"/>
                <a:ea typeface="+mn-ea"/>
                <a:cs typeface="+mn-cs"/>
              </a:rPr>
              <a:t>REFERENCIAS</a:t>
            </a:r>
          </a:p>
        </p:txBody>
      </p:sp>
      <p:sp>
        <p:nvSpPr>
          <p:cNvPr id="3" name="Rectángulo 2"/>
          <p:cNvSpPr/>
          <p:nvPr/>
        </p:nvSpPr>
        <p:spPr>
          <a:xfrm>
            <a:off x="677838" y="1208796"/>
            <a:ext cx="1041779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a:ea typeface="+mn-ea"/>
                <a:cs typeface="+mn-cs"/>
              </a:rPr>
              <a:t>Arendt, Hannah. (2007). Responsabilidad colectiva, en Arendt, H. Responsabilidad y juicio, Paidós. Barcelona.</a:t>
            </a:r>
          </a:p>
        </p:txBody>
      </p:sp>
      <p:sp>
        <p:nvSpPr>
          <p:cNvPr id="4" name="Rectángulo 3"/>
          <p:cNvSpPr/>
          <p:nvPr/>
        </p:nvSpPr>
        <p:spPr>
          <a:xfrm>
            <a:off x="677838" y="1851420"/>
            <a:ext cx="1041779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a:ea typeface="+mn-ea"/>
                <a:cs typeface="+mn-cs"/>
              </a:rPr>
              <a:t>Babbie, E. (2000). Fundamentos de la investigación social. México: Thompson Editores</a:t>
            </a:r>
          </a:p>
        </p:txBody>
      </p:sp>
      <p:pic>
        <p:nvPicPr>
          <p:cNvPr id="6" name="Imagen 5"/>
          <p:cNvPicPr>
            <a:picLocks noChangeAspect="1"/>
          </p:cNvPicPr>
          <p:nvPr/>
        </p:nvPicPr>
        <p:blipFill>
          <a:blip r:embed="rId2"/>
          <a:stretch>
            <a:fillRect/>
          </a:stretch>
        </p:blipFill>
        <p:spPr>
          <a:xfrm>
            <a:off x="677838" y="2494044"/>
            <a:ext cx="10417792" cy="1504751"/>
          </a:xfrm>
          <a:prstGeom prst="rect">
            <a:avLst/>
          </a:prstGeom>
        </p:spPr>
      </p:pic>
      <p:pic>
        <p:nvPicPr>
          <p:cNvPr id="7" name="Imagen 6"/>
          <p:cNvPicPr>
            <a:picLocks noChangeAspect="1"/>
          </p:cNvPicPr>
          <p:nvPr/>
        </p:nvPicPr>
        <p:blipFill>
          <a:blip r:embed="rId3"/>
          <a:stretch>
            <a:fillRect/>
          </a:stretch>
        </p:blipFill>
        <p:spPr>
          <a:xfrm>
            <a:off x="677838" y="4144832"/>
            <a:ext cx="10417792" cy="973078"/>
          </a:xfrm>
          <a:prstGeom prst="rect">
            <a:avLst/>
          </a:prstGeom>
        </p:spPr>
      </p:pic>
      <p:pic>
        <p:nvPicPr>
          <p:cNvPr id="8" name="Imagen 7"/>
          <p:cNvPicPr>
            <a:picLocks noChangeAspect="1"/>
          </p:cNvPicPr>
          <p:nvPr/>
        </p:nvPicPr>
        <p:blipFill>
          <a:blip r:embed="rId4"/>
          <a:stretch>
            <a:fillRect/>
          </a:stretch>
        </p:blipFill>
        <p:spPr>
          <a:xfrm>
            <a:off x="677838" y="5117910"/>
            <a:ext cx="10417792" cy="696036"/>
          </a:xfrm>
          <a:prstGeom prst="rect">
            <a:avLst/>
          </a:prstGeom>
        </p:spPr>
      </p:pic>
      <p:pic>
        <p:nvPicPr>
          <p:cNvPr id="9" name="Imagen 8"/>
          <p:cNvPicPr>
            <a:picLocks noChangeAspect="1"/>
          </p:cNvPicPr>
          <p:nvPr/>
        </p:nvPicPr>
        <p:blipFill>
          <a:blip r:embed="rId5"/>
          <a:stretch>
            <a:fillRect/>
          </a:stretch>
        </p:blipFill>
        <p:spPr>
          <a:xfrm>
            <a:off x="677838" y="5813946"/>
            <a:ext cx="10417792" cy="682388"/>
          </a:xfrm>
          <a:prstGeom prst="rect">
            <a:avLst/>
          </a:prstGeom>
        </p:spPr>
      </p:pic>
    </p:spTree>
    <p:extLst>
      <p:ext uri="{BB962C8B-B14F-4D97-AF65-F5344CB8AC3E}">
        <p14:creationId xmlns:p14="http://schemas.microsoft.com/office/powerpoint/2010/main" val="2405337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82137" y="313899"/>
            <a:ext cx="11327641" cy="3957851"/>
          </a:xfrm>
          <a:prstGeom prst="rect">
            <a:avLst/>
          </a:prstGeom>
        </p:spPr>
      </p:pic>
      <p:pic>
        <p:nvPicPr>
          <p:cNvPr id="3" name="Imagen 2"/>
          <p:cNvPicPr>
            <a:picLocks noChangeAspect="1"/>
          </p:cNvPicPr>
          <p:nvPr/>
        </p:nvPicPr>
        <p:blipFill>
          <a:blip r:embed="rId3"/>
          <a:stretch>
            <a:fillRect/>
          </a:stretch>
        </p:blipFill>
        <p:spPr>
          <a:xfrm>
            <a:off x="382138" y="4517409"/>
            <a:ext cx="11327640" cy="464024"/>
          </a:xfrm>
          <a:prstGeom prst="rect">
            <a:avLst/>
          </a:prstGeom>
        </p:spPr>
      </p:pic>
      <p:pic>
        <p:nvPicPr>
          <p:cNvPr id="4" name="Imagen 3"/>
          <p:cNvPicPr>
            <a:picLocks noChangeAspect="1"/>
          </p:cNvPicPr>
          <p:nvPr/>
        </p:nvPicPr>
        <p:blipFill>
          <a:blip r:embed="rId4"/>
          <a:stretch>
            <a:fillRect/>
          </a:stretch>
        </p:blipFill>
        <p:spPr>
          <a:xfrm>
            <a:off x="382137" y="5227093"/>
            <a:ext cx="11327641" cy="941696"/>
          </a:xfrm>
          <a:prstGeom prst="rect">
            <a:avLst/>
          </a:prstGeom>
        </p:spPr>
      </p:pic>
    </p:spTree>
    <p:extLst>
      <p:ext uri="{BB962C8B-B14F-4D97-AF65-F5344CB8AC3E}">
        <p14:creationId xmlns:p14="http://schemas.microsoft.com/office/powerpoint/2010/main" val="14318421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0251" y="404086"/>
            <a:ext cx="11436823" cy="3867663"/>
          </a:xfrm>
          <a:prstGeom prst="rect">
            <a:avLst/>
          </a:prstGeom>
        </p:spPr>
      </p:pic>
      <p:pic>
        <p:nvPicPr>
          <p:cNvPr id="3" name="Imagen 2"/>
          <p:cNvPicPr>
            <a:picLocks noChangeAspect="1"/>
          </p:cNvPicPr>
          <p:nvPr/>
        </p:nvPicPr>
        <p:blipFill>
          <a:blip r:embed="rId3"/>
          <a:stretch>
            <a:fillRect/>
          </a:stretch>
        </p:blipFill>
        <p:spPr>
          <a:xfrm>
            <a:off x="300251" y="4570785"/>
            <a:ext cx="11436823" cy="1870958"/>
          </a:xfrm>
          <a:prstGeom prst="rect">
            <a:avLst/>
          </a:prstGeom>
        </p:spPr>
      </p:pic>
    </p:spTree>
    <p:extLst>
      <p:ext uri="{BB962C8B-B14F-4D97-AF65-F5344CB8AC3E}">
        <p14:creationId xmlns:p14="http://schemas.microsoft.com/office/powerpoint/2010/main" val="3428274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36728" y="369878"/>
            <a:ext cx="10972800" cy="1778256"/>
          </a:xfrm>
          <a:prstGeom prst="rect">
            <a:avLst/>
          </a:prstGeom>
        </p:spPr>
      </p:pic>
      <p:pic>
        <p:nvPicPr>
          <p:cNvPr id="3" name="Imagen 2"/>
          <p:cNvPicPr>
            <a:picLocks noChangeAspect="1"/>
          </p:cNvPicPr>
          <p:nvPr/>
        </p:nvPicPr>
        <p:blipFill>
          <a:blip r:embed="rId3"/>
          <a:stretch>
            <a:fillRect/>
          </a:stretch>
        </p:blipFill>
        <p:spPr>
          <a:xfrm>
            <a:off x="436729" y="2079937"/>
            <a:ext cx="10972800" cy="480816"/>
          </a:xfrm>
          <a:prstGeom prst="rect">
            <a:avLst/>
          </a:prstGeom>
        </p:spPr>
      </p:pic>
      <p:pic>
        <p:nvPicPr>
          <p:cNvPr id="4" name="Imagen 3"/>
          <p:cNvPicPr>
            <a:picLocks noChangeAspect="1"/>
          </p:cNvPicPr>
          <p:nvPr/>
        </p:nvPicPr>
        <p:blipFill>
          <a:blip r:embed="rId4"/>
          <a:stretch>
            <a:fillRect/>
          </a:stretch>
        </p:blipFill>
        <p:spPr>
          <a:xfrm>
            <a:off x="436728" y="2593095"/>
            <a:ext cx="10972800" cy="961632"/>
          </a:xfrm>
          <a:prstGeom prst="rect">
            <a:avLst/>
          </a:prstGeom>
        </p:spPr>
      </p:pic>
      <p:pic>
        <p:nvPicPr>
          <p:cNvPr id="5" name="Imagen 4"/>
          <p:cNvPicPr>
            <a:picLocks noChangeAspect="1"/>
          </p:cNvPicPr>
          <p:nvPr/>
        </p:nvPicPr>
        <p:blipFill>
          <a:blip r:embed="rId5"/>
          <a:stretch>
            <a:fillRect/>
          </a:stretch>
        </p:blipFill>
        <p:spPr>
          <a:xfrm>
            <a:off x="341194" y="3587069"/>
            <a:ext cx="11068334" cy="3078749"/>
          </a:xfrm>
          <a:prstGeom prst="rect">
            <a:avLst/>
          </a:prstGeom>
        </p:spPr>
      </p:pic>
    </p:spTree>
    <p:extLst>
      <p:ext uri="{BB962C8B-B14F-4D97-AF65-F5344CB8AC3E}">
        <p14:creationId xmlns:p14="http://schemas.microsoft.com/office/powerpoint/2010/main" val="1282993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0377" y="382405"/>
            <a:ext cx="11054686" cy="961632"/>
          </a:xfrm>
          <a:prstGeom prst="rect">
            <a:avLst/>
          </a:prstGeom>
        </p:spPr>
      </p:pic>
      <p:pic>
        <p:nvPicPr>
          <p:cNvPr id="3" name="Imagen 2"/>
          <p:cNvPicPr>
            <a:picLocks noChangeAspect="1"/>
          </p:cNvPicPr>
          <p:nvPr/>
        </p:nvPicPr>
        <p:blipFill>
          <a:blip r:embed="rId3"/>
          <a:stretch>
            <a:fillRect/>
          </a:stretch>
        </p:blipFill>
        <p:spPr>
          <a:xfrm>
            <a:off x="450377" y="1344037"/>
            <a:ext cx="11054686" cy="1865261"/>
          </a:xfrm>
          <a:prstGeom prst="rect">
            <a:avLst/>
          </a:prstGeom>
        </p:spPr>
      </p:pic>
      <p:pic>
        <p:nvPicPr>
          <p:cNvPr id="4" name="Imagen 3"/>
          <p:cNvPicPr>
            <a:picLocks noChangeAspect="1"/>
          </p:cNvPicPr>
          <p:nvPr/>
        </p:nvPicPr>
        <p:blipFill>
          <a:blip r:embed="rId4"/>
          <a:stretch>
            <a:fillRect/>
          </a:stretch>
        </p:blipFill>
        <p:spPr>
          <a:xfrm>
            <a:off x="450377" y="3366869"/>
            <a:ext cx="11054686" cy="670090"/>
          </a:xfrm>
          <a:prstGeom prst="rect">
            <a:avLst/>
          </a:prstGeom>
        </p:spPr>
      </p:pic>
      <p:pic>
        <p:nvPicPr>
          <p:cNvPr id="5" name="Imagen 4"/>
          <p:cNvPicPr>
            <a:picLocks noChangeAspect="1"/>
          </p:cNvPicPr>
          <p:nvPr/>
        </p:nvPicPr>
        <p:blipFill>
          <a:blip r:embed="rId5"/>
          <a:stretch>
            <a:fillRect/>
          </a:stretch>
        </p:blipFill>
        <p:spPr>
          <a:xfrm>
            <a:off x="450377" y="4036959"/>
            <a:ext cx="11054686" cy="1007424"/>
          </a:xfrm>
          <a:prstGeom prst="rect">
            <a:avLst/>
          </a:prstGeom>
        </p:spPr>
      </p:pic>
      <p:pic>
        <p:nvPicPr>
          <p:cNvPr id="6" name="Imagen 5"/>
          <p:cNvPicPr>
            <a:picLocks noChangeAspect="1"/>
          </p:cNvPicPr>
          <p:nvPr/>
        </p:nvPicPr>
        <p:blipFill>
          <a:blip r:embed="rId6"/>
          <a:stretch>
            <a:fillRect/>
          </a:stretch>
        </p:blipFill>
        <p:spPr>
          <a:xfrm>
            <a:off x="450377" y="5079744"/>
            <a:ext cx="11054685" cy="1778256"/>
          </a:xfrm>
          <a:prstGeom prst="rect">
            <a:avLst/>
          </a:prstGeom>
        </p:spPr>
      </p:pic>
    </p:spTree>
    <p:extLst>
      <p:ext uri="{BB962C8B-B14F-4D97-AF65-F5344CB8AC3E}">
        <p14:creationId xmlns:p14="http://schemas.microsoft.com/office/powerpoint/2010/main" val="1784565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076691" y="3703899"/>
            <a:ext cx="8038618" cy="523220"/>
          </a:xfrm>
          <a:prstGeom prst="rect">
            <a:avLst/>
          </a:prstGeom>
          <a:noFill/>
        </p:spPr>
        <p:txBody>
          <a:bodyPr wrap="square" rtlCol="0">
            <a:spAutoFit/>
          </a:bodyPr>
          <a:lstStyle/>
          <a:p>
            <a:pPr algn="ctr"/>
            <a:r>
              <a:rPr lang="es-ES_tradnl" sz="2800" b="1" dirty="0">
                <a:solidFill>
                  <a:srgbClr val="1B2D3D"/>
                </a:solidFill>
              </a:rPr>
              <a:t>Gracias</a:t>
            </a:r>
          </a:p>
        </p:txBody>
      </p:sp>
      <p:sp>
        <p:nvSpPr>
          <p:cNvPr id="3" name="CuadroTexto 2"/>
          <p:cNvSpPr txBox="1"/>
          <p:nvPr/>
        </p:nvSpPr>
        <p:spPr>
          <a:xfrm>
            <a:off x="2076691" y="4473616"/>
            <a:ext cx="8038618" cy="369332"/>
          </a:xfrm>
          <a:prstGeom prst="rect">
            <a:avLst/>
          </a:prstGeom>
          <a:noFill/>
        </p:spPr>
        <p:txBody>
          <a:bodyPr wrap="square" rtlCol="0">
            <a:spAutoFit/>
          </a:bodyPr>
          <a:lstStyle/>
          <a:p>
            <a:pPr algn="ctr"/>
            <a:r>
              <a:rPr lang="es-ES_tradnl" dirty="0">
                <a:solidFill>
                  <a:srgbClr val="1B2D3D"/>
                </a:solidFill>
              </a:rPr>
              <a:t>Datos de contacto</a:t>
            </a:r>
          </a:p>
        </p:txBody>
      </p:sp>
    </p:spTree>
    <p:extLst>
      <p:ext uri="{BB962C8B-B14F-4D97-AF65-F5344CB8AC3E}">
        <p14:creationId xmlns:p14="http://schemas.microsoft.com/office/powerpoint/2010/main" val="197828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1AF99CB-5F12-48F0-B02A-DDC823A8A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76" y="332656"/>
            <a:ext cx="8064896" cy="6408712"/>
          </a:xfrm>
          <a:prstGeom prst="rect">
            <a:avLst/>
          </a:prstGeom>
        </p:spPr>
      </p:pic>
    </p:spTree>
    <p:extLst>
      <p:ext uri="{BB962C8B-B14F-4D97-AF65-F5344CB8AC3E}">
        <p14:creationId xmlns:p14="http://schemas.microsoft.com/office/powerpoint/2010/main" val="2739147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366684" y="208956"/>
            <a:ext cx="3610278" cy="45076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1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CONTEXTUALIZACIÓN</a:t>
            </a:r>
          </a:p>
        </p:txBody>
      </p:sp>
      <p:sp>
        <p:nvSpPr>
          <p:cNvPr id="2" name="CuadroTexto 1"/>
          <p:cNvSpPr txBox="1"/>
          <p:nvPr/>
        </p:nvSpPr>
        <p:spPr>
          <a:xfrm>
            <a:off x="366684" y="884964"/>
            <a:ext cx="3606084" cy="477054"/>
          </a:xfrm>
          <a:prstGeom prst="rect">
            <a:avLst/>
          </a:prstGeom>
          <a:noFill/>
        </p:spPr>
        <p:txBody>
          <a:bodyPr wrap="square" rtlCol="0">
            <a:spAutoFit/>
          </a:bodyPr>
          <a:lstStyle/>
          <a:p>
            <a:r>
              <a:rPr lang="es-CO" sz="2500" i="1" dirty="0">
                <a:latin typeface="Times New Roman" panose="02020603050405020304" pitchFamily="18" charset="0"/>
                <a:cs typeface="Times New Roman" panose="02020603050405020304" pitchFamily="18" charset="0"/>
              </a:rPr>
              <a:t>1.1. Problemática</a:t>
            </a:r>
          </a:p>
        </p:txBody>
      </p:sp>
      <p:grpSp>
        <p:nvGrpSpPr>
          <p:cNvPr id="19" name="Grupo 18"/>
          <p:cNvGrpSpPr/>
          <p:nvPr/>
        </p:nvGrpSpPr>
        <p:grpSpPr>
          <a:xfrm>
            <a:off x="233628" y="233663"/>
            <a:ext cx="11591688" cy="6429322"/>
            <a:chOff x="361530" y="599653"/>
            <a:chExt cx="7522840" cy="5787761"/>
          </a:xfrm>
        </p:grpSpPr>
        <p:sp>
          <p:nvSpPr>
            <p:cNvPr id="21" name="Rectángulo redondeado 14"/>
            <p:cNvSpPr>
              <a:spLocks noChangeArrowheads="1"/>
            </p:cNvSpPr>
            <p:nvPr/>
          </p:nvSpPr>
          <p:spPr bwMode="auto">
            <a:xfrm>
              <a:off x="361530" y="1749575"/>
              <a:ext cx="4111625" cy="643732"/>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dirty="0">
                  <a:solidFill>
                    <a:srgbClr val="000000"/>
                  </a:solidFill>
                  <a:latin typeface="Times New Roman" panose="02020603050405020304" pitchFamily="18" charset="0"/>
                  <a:cs typeface="Times New Roman" panose="02020603050405020304" pitchFamily="18" charset="0"/>
                </a:rPr>
                <a:t>Toda acción violenta obedece al ideal moral de lucha, y es correcto el actuar.</a:t>
              </a:r>
              <a:endParaRPr lang="es-CO" altLang="es-CO" dirty="0"/>
            </a:p>
          </p:txBody>
        </p:sp>
        <p:sp>
          <p:nvSpPr>
            <p:cNvPr id="22" name="Rectángulo redondeado 12"/>
            <p:cNvSpPr>
              <a:spLocks noChangeArrowheads="1"/>
            </p:cNvSpPr>
            <p:nvPr/>
          </p:nvSpPr>
          <p:spPr bwMode="auto">
            <a:xfrm>
              <a:off x="5007822" y="2380221"/>
              <a:ext cx="2876548" cy="1471389"/>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dirty="0">
                  <a:solidFill>
                    <a:srgbClr val="000000"/>
                  </a:solidFill>
                  <a:latin typeface="Times New Roman" panose="02020603050405020304" pitchFamily="18" charset="0"/>
                  <a:cs typeface="Times New Roman" panose="02020603050405020304" pitchFamily="18" charset="0"/>
                </a:rPr>
                <a:t>(El 15 de agosto de 2006 se desmovilizaron 31 671 combatientes, surgen Bacrim 2008) Grupos Armados Organizados GAO (2016) Directiva 015 Mindefensa</a:t>
              </a:r>
              <a:endParaRPr lang="es-CO" altLang="es-CO" dirty="0"/>
            </a:p>
          </p:txBody>
        </p:sp>
        <p:sp>
          <p:nvSpPr>
            <p:cNvPr id="23" name="Rectángulo redondeado 21"/>
            <p:cNvSpPr>
              <a:spLocks noChangeArrowheads="1"/>
            </p:cNvSpPr>
            <p:nvPr/>
          </p:nvSpPr>
          <p:spPr bwMode="auto">
            <a:xfrm>
              <a:off x="5005389" y="599653"/>
              <a:ext cx="2878980" cy="367848"/>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dirty="0">
                  <a:solidFill>
                    <a:srgbClr val="000000"/>
                  </a:solidFill>
                  <a:latin typeface="Times New Roman" panose="02020603050405020304" pitchFamily="18" charset="0"/>
                  <a:cs typeface="Times New Roman" panose="02020603050405020304" pitchFamily="18" charset="0"/>
                </a:rPr>
                <a:t>FARC-EP (1964-oficial)</a:t>
              </a:r>
              <a:endParaRPr lang="es-CO" altLang="es-CO" dirty="0"/>
            </a:p>
          </p:txBody>
        </p:sp>
        <p:sp>
          <p:nvSpPr>
            <p:cNvPr id="24" name="Rectángulo redondeado 22"/>
            <p:cNvSpPr>
              <a:spLocks noChangeArrowheads="1"/>
            </p:cNvSpPr>
            <p:nvPr/>
          </p:nvSpPr>
          <p:spPr bwMode="auto">
            <a:xfrm>
              <a:off x="5012156" y="1223272"/>
              <a:ext cx="2872213" cy="367848"/>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CO" altLang="es-CO" dirty="0">
                  <a:solidFill>
                    <a:srgbClr val="000000"/>
                  </a:solidFill>
                  <a:latin typeface="Times New Roman" panose="02020603050405020304" pitchFamily="18" charset="0"/>
                  <a:cs typeface="Times New Roman" panose="02020603050405020304" pitchFamily="18" charset="0"/>
                </a:rPr>
                <a:t>AUC (1990) </a:t>
              </a:r>
              <a:endParaRPr lang="es-CO" altLang="es-CO" dirty="0"/>
            </a:p>
          </p:txBody>
        </p:sp>
        <p:sp>
          <p:nvSpPr>
            <p:cNvPr id="25" name="Rectángulo redondeado 23"/>
            <p:cNvSpPr>
              <a:spLocks noChangeArrowheads="1"/>
            </p:cNvSpPr>
            <p:nvPr/>
          </p:nvSpPr>
          <p:spPr bwMode="auto">
            <a:xfrm>
              <a:off x="5032732" y="1855225"/>
              <a:ext cx="2851638" cy="367848"/>
            </a:xfrm>
            <a:prstGeom prst="roundRect">
              <a:avLst>
                <a:gd name="adj" fmla="val 16667"/>
              </a:avLst>
            </a:prstGeom>
            <a:noFill/>
            <a:ln w="952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CO" altLang="es-CO" dirty="0"/>
                <a:t>ELN (1964)</a:t>
              </a:r>
            </a:p>
          </p:txBody>
        </p:sp>
        <p:sp>
          <p:nvSpPr>
            <p:cNvPr id="26" name="Abrir llave 25"/>
            <p:cNvSpPr/>
            <p:nvPr/>
          </p:nvSpPr>
          <p:spPr>
            <a:xfrm>
              <a:off x="4651378" y="794387"/>
              <a:ext cx="357187" cy="2490151"/>
            </a:xfrm>
            <a:prstGeom prst="lef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a:p>
          </p:txBody>
        </p:sp>
        <p:sp>
          <p:nvSpPr>
            <p:cNvPr id="27" name="Rectángulo redondeado 12"/>
            <p:cNvSpPr>
              <a:spLocks noChangeArrowheads="1"/>
            </p:cNvSpPr>
            <p:nvPr/>
          </p:nvSpPr>
          <p:spPr bwMode="auto">
            <a:xfrm>
              <a:off x="371572" y="3281928"/>
              <a:ext cx="2471738" cy="919618"/>
            </a:xfrm>
            <a:prstGeom prst="roundRect">
              <a:avLst>
                <a:gd name="adj" fmla="val 16667"/>
              </a:avLst>
            </a:prstGeom>
            <a:solidFill>
              <a:schemeClr val="bg1"/>
            </a:solidFill>
            <a:ln w="9525">
              <a:solidFill>
                <a:schemeClr val="accent6">
                  <a:lumMod val="75000"/>
                </a:schemeClr>
              </a:solidFill>
              <a:round/>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s-CO" altLang="es-CO" dirty="0">
                  <a:solidFill>
                    <a:srgbClr val="000000"/>
                  </a:solidFill>
                  <a:latin typeface="Times New Roman" panose="02020603050405020304" pitchFamily="18" charset="0"/>
                  <a:cs typeface="Times New Roman" panose="02020603050405020304" pitchFamily="18" charset="0"/>
                </a:rPr>
                <a:t>Validan y justifican moralmente sus acciones violentas frente a las víctimas.</a:t>
              </a:r>
              <a:endParaRPr lang="es-CO" altLang="es-CO" dirty="0"/>
            </a:p>
          </p:txBody>
        </p:sp>
        <p:sp>
          <p:nvSpPr>
            <p:cNvPr id="28" name="Rectángulo redondeado 12"/>
            <p:cNvSpPr>
              <a:spLocks noChangeArrowheads="1"/>
            </p:cNvSpPr>
            <p:nvPr/>
          </p:nvSpPr>
          <p:spPr bwMode="auto">
            <a:xfrm>
              <a:off x="364352" y="4349746"/>
              <a:ext cx="2471738" cy="643733"/>
            </a:xfrm>
            <a:prstGeom prst="roundRect">
              <a:avLst>
                <a:gd name="adj" fmla="val 16667"/>
              </a:avLst>
            </a:prstGeom>
            <a:solidFill>
              <a:schemeClr val="bg1"/>
            </a:solidFill>
            <a:ln w="9525">
              <a:solidFill>
                <a:schemeClr val="accent6">
                  <a:lumMod val="75000"/>
                </a:schemeClr>
              </a:solidFill>
              <a:round/>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CO" altLang="es-CO" dirty="0">
                  <a:solidFill>
                    <a:srgbClr val="000000"/>
                  </a:solidFill>
                  <a:latin typeface="Times New Roman" panose="02020603050405020304" pitchFamily="18" charset="0"/>
                  <a:cs typeface="Times New Roman" panose="02020603050405020304" pitchFamily="18" charset="0"/>
                </a:rPr>
                <a:t>Legitimidad moral de lucha como verdad moral absoluta.</a:t>
              </a:r>
              <a:endParaRPr lang="es-CO" altLang="es-CO" dirty="0"/>
            </a:p>
          </p:txBody>
        </p:sp>
        <p:sp>
          <p:nvSpPr>
            <p:cNvPr id="29" name="Rectángulo redondeado 12"/>
            <p:cNvSpPr>
              <a:spLocks noChangeArrowheads="1"/>
            </p:cNvSpPr>
            <p:nvPr/>
          </p:nvSpPr>
          <p:spPr bwMode="auto">
            <a:xfrm>
              <a:off x="361530" y="5069294"/>
              <a:ext cx="2465682" cy="1318120"/>
            </a:xfrm>
            <a:prstGeom prst="roundRect">
              <a:avLst>
                <a:gd name="adj" fmla="val 16667"/>
              </a:avLst>
            </a:prstGeom>
            <a:solidFill>
              <a:schemeClr val="bg1"/>
            </a:solidFill>
            <a:ln w="9525">
              <a:solidFill>
                <a:schemeClr val="accent6">
                  <a:lumMod val="75000"/>
                </a:schemeClr>
              </a:solidFill>
              <a:round/>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CO" altLang="es-CO" sz="1600" dirty="0">
                  <a:solidFill>
                    <a:srgbClr val="000000"/>
                  </a:solidFill>
                  <a:latin typeface="Times New Roman" panose="02020603050405020304" pitchFamily="18" charset="0"/>
                  <a:cs typeface="Times New Roman" panose="02020603050405020304" pitchFamily="18" charset="0"/>
                </a:rPr>
                <a:t>El proceso de contrasocialización moral y ética concluye con la sustitución de estándares básicos morales familiares aprendidas por juicios morales rígidos.</a:t>
              </a:r>
              <a:endParaRPr lang="es-CO" altLang="es-CO" sz="1600" dirty="0"/>
            </a:p>
          </p:txBody>
        </p:sp>
        <p:sp>
          <p:nvSpPr>
            <p:cNvPr id="30" name="Cerrar llave 29"/>
            <p:cNvSpPr/>
            <p:nvPr/>
          </p:nvSpPr>
          <p:spPr>
            <a:xfrm>
              <a:off x="3044756" y="3572261"/>
              <a:ext cx="565959" cy="2688871"/>
            </a:xfrm>
            <a:prstGeom prst="rightBrac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a:p>
          </p:txBody>
        </p:sp>
        <p:sp>
          <p:nvSpPr>
            <p:cNvPr id="31" name="Elipse 30"/>
            <p:cNvSpPr/>
            <p:nvPr/>
          </p:nvSpPr>
          <p:spPr>
            <a:xfrm>
              <a:off x="4819598" y="3891218"/>
              <a:ext cx="1512571" cy="1279525"/>
            </a:xfrm>
            <a:prstGeom prst="ellipse">
              <a:avLst/>
            </a:prstGeom>
            <a:ln>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CO"/>
            </a:p>
          </p:txBody>
        </p:sp>
        <p:sp>
          <p:nvSpPr>
            <p:cNvPr id="32" name="Elipse 31"/>
            <p:cNvSpPr/>
            <p:nvPr/>
          </p:nvSpPr>
          <p:spPr>
            <a:xfrm>
              <a:off x="5371625" y="4549717"/>
              <a:ext cx="1564042" cy="1279525"/>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33" name="Elipse 32"/>
            <p:cNvSpPr/>
            <p:nvPr/>
          </p:nvSpPr>
          <p:spPr>
            <a:xfrm>
              <a:off x="5965031" y="3954463"/>
              <a:ext cx="1605010" cy="113690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34" name="Rectángulo 6"/>
            <p:cNvSpPr>
              <a:spLocks noChangeArrowheads="1"/>
            </p:cNvSpPr>
            <p:nvPr/>
          </p:nvSpPr>
          <p:spPr bwMode="auto">
            <a:xfrm>
              <a:off x="6346469" y="4268736"/>
              <a:ext cx="1091341" cy="2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CO" altLang="es-CO" sz="1400" dirty="0">
                  <a:latin typeface="Times New Roman" panose="02020603050405020304" pitchFamily="18" charset="0"/>
                  <a:cs typeface="Times New Roman" panose="02020603050405020304" pitchFamily="18" charset="0"/>
                </a:rPr>
                <a:t>Desplazamientos</a:t>
              </a:r>
              <a:endParaRPr lang="es-CO" altLang="es-CO" sz="1400" dirty="0"/>
            </a:p>
          </p:txBody>
        </p:sp>
        <p:sp>
          <p:nvSpPr>
            <p:cNvPr id="35" name="Rectángulo 30"/>
            <p:cNvSpPr>
              <a:spLocks noChangeArrowheads="1"/>
            </p:cNvSpPr>
            <p:nvPr/>
          </p:nvSpPr>
          <p:spPr bwMode="auto">
            <a:xfrm>
              <a:off x="5536804" y="5063505"/>
              <a:ext cx="1277937" cy="47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CO" altLang="es-CO" sz="1400" dirty="0"/>
                <a:t>Otros delitos DDHH -DIH</a:t>
              </a:r>
            </a:p>
          </p:txBody>
        </p:sp>
        <p:sp>
          <p:nvSpPr>
            <p:cNvPr id="36" name="Rectángulo 31"/>
            <p:cNvSpPr>
              <a:spLocks noChangeArrowheads="1"/>
            </p:cNvSpPr>
            <p:nvPr/>
          </p:nvSpPr>
          <p:spPr bwMode="auto">
            <a:xfrm>
              <a:off x="5037142" y="4244783"/>
              <a:ext cx="1277939" cy="2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CO" altLang="es-CO" sz="1400" dirty="0">
                  <a:latin typeface="Times New Roman" panose="02020603050405020304" pitchFamily="18" charset="0"/>
                  <a:cs typeface="Times New Roman" panose="02020603050405020304" pitchFamily="18" charset="0"/>
                </a:rPr>
                <a:t>Masacres</a:t>
              </a:r>
              <a:endParaRPr lang="es-CO" altLang="es-CO" sz="1400" dirty="0"/>
            </a:p>
          </p:txBody>
        </p:sp>
        <p:cxnSp>
          <p:nvCxnSpPr>
            <p:cNvPr id="37" name="Conector angular 36"/>
            <p:cNvCxnSpPr/>
            <p:nvPr/>
          </p:nvCxnSpPr>
          <p:spPr>
            <a:xfrm rot="10800000" flipV="1">
              <a:off x="4337027" y="4680185"/>
              <a:ext cx="1200544" cy="1374448"/>
            </a:xfrm>
            <a:prstGeom prst="bentConnector3">
              <a:avLst>
                <a:gd name="adj1" fmla="val 50000"/>
              </a:avLst>
            </a:prstGeom>
            <a:ln>
              <a:solidFill>
                <a:schemeClr val="accent6">
                  <a:lumMod val="50000"/>
                </a:schemeClr>
              </a:solidFill>
            </a:ln>
          </p:spPr>
          <p:style>
            <a:lnRef idx="3">
              <a:schemeClr val="accent2"/>
            </a:lnRef>
            <a:fillRef idx="0">
              <a:schemeClr val="accent2"/>
            </a:fillRef>
            <a:effectRef idx="2">
              <a:schemeClr val="accent2"/>
            </a:effectRef>
            <a:fontRef idx="minor">
              <a:schemeClr val="tx1"/>
            </a:fontRef>
          </p:style>
        </p:cxnSp>
        <p:sp>
          <p:nvSpPr>
            <p:cNvPr id="38" name="CuadroTexto 13"/>
            <p:cNvSpPr txBox="1">
              <a:spLocks noChangeArrowheads="1"/>
            </p:cNvSpPr>
            <p:nvPr/>
          </p:nvSpPr>
          <p:spPr bwMode="auto">
            <a:xfrm>
              <a:off x="3550771" y="5923937"/>
              <a:ext cx="3487737" cy="337194"/>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s-CO" altLang="es-CO" sz="1600" dirty="0">
                  <a:latin typeface="Times New Roman" panose="02020603050405020304" pitchFamily="18" charset="0"/>
                  <a:cs typeface="Times New Roman" panose="02020603050405020304" pitchFamily="18" charset="0"/>
                </a:rPr>
                <a:t>Acciones realizadas-ideológica moral  </a:t>
              </a:r>
            </a:p>
          </p:txBody>
        </p:sp>
        <p:cxnSp>
          <p:nvCxnSpPr>
            <p:cNvPr id="39" name="Conector recto de flecha 38"/>
            <p:cNvCxnSpPr/>
            <p:nvPr/>
          </p:nvCxnSpPr>
          <p:spPr>
            <a:xfrm>
              <a:off x="5536804" y="4680185"/>
              <a:ext cx="522315" cy="0"/>
            </a:xfrm>
            <a:prstGeom prst="straightConnector1">
              <a:avLst/>
            </a:prstGeom>
            <a:ln>
              <a:solidFill>
                <a:schemeClr val="accent6">
                  <a:lumMod val="50000"/>
                </a:schemeClr>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6561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6AE871-3B65-4C47-9CCD-BCCFD23F5ED4}"/>
              </a:ext>
            </a:extLst>
          </p:cNvPr>
          <p:cNvPicPr>
            <a:picLocks noChangeAspect="1"/>
          </p:cNvPicPr>
          <p:nvPr/>
        </p:nvPicPr>
        <p:blipFill>
          <a:blip r:embed="rId3"/>
          <a:stretch>
            <a:fillRect/>
          </a:stretch>
        </p:blipFill>
        <p:spPr>
          <a:xfrm>
            <a:off x="0" y="186268"/>
            <a:ext cx="12191999" cy="6671732"/>
          </a:xfrm>
          <a:prstGeom prst="rect">
            <a:avLst/>
          </a:prstGeom>
        </p:spPr>
      </p:pic>
    </p:spTree>
    <p:extLst>
      <p:ext uri="{BB962C8B-B14F-4D97-AF65-F5344CB8AC3E}">
        <p14:creationId xmlns:p14="http://schemas.microsoft.com/office/powerpoint/2010/main" val="203557847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9853</Words>
  <Application>Microsoft Office PowerPoint</Application>
  <PresentationFormat>Panorámica</PresentationFormat>
  <Paragraphs>650</Paragraphs>
  <Slides>67</Slides>
  <Notes>14</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67</vt:i4>
      </vt:variant>
    </vt:vector>
  </HeadingPairs>
  <TitlesOfParts>
    <vt:vector size="80" baseType="lpstr">
      <vt:lpstr>Arial</vt:lpstr>
      <vt:lpstr>Arial Narrow</vt:lpstr>
      <vt:lpstr>Bernard MT Condensed</vt:lpstr>
      <vt:lpstr>Calibri</vt:lpstr>
      <vt:lpstr>Calibri Light</vt:lpstr>
      <vt:lpstr>Century Gothic</vt:lpstr>
      <vt:lpstr>Corbel</vt:lpstr>
      <vt:lpstr>Palatino Linotype</vt:lpstr>
      <vt:lpstr>Times New Roman</vt:lpstr>
      <vt:lpstr>Wingdings</vt:lpstr>
      <vt:lpstr>Tema de Office</vt:lpstr>
      <vt:lpstr>1_Tema de Office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 EMPIRICA</vt:lpstr>
      <vt:lpstr>EVIDENCIA EMPIRICA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DISCUSIÓN  </vt:lpstr>
      <vt:lpstr>Presentación de PowerPoint</vt:lpstr>
      <vt:lpstr>Presentación de PowerPoint</vt:lpstr>
      <vt:lpstr>Presentación de PowerPoint</vt:lpstr>
      <vt:lpstr>Presentación de PowerPoint</vt:lpstr>
      <vt:lpstr>Presentación de PowerPoint</vt:lpstr>
      <vt:lpstr>Presentación de PowerPoint</vt:lpstr>
      <vt:lpstr> CONCLUSIONES </vt:lpstr>
      <vt:lpstr>Presentación de PowerPoint</vt:lpstr>
      <vt:lpstr>Presentación de PowerPoint</vt:lpstr>
      <vt:lpstr>Presentación de PowerPoint</vt:lpstr>
      <vt:lpstr>Presentación de PowerPoint</vt:lpstr>
      <vt:lpstr>PREGUNTAS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Celedón</dc:creator>
  <cp:lastModifiedBy>Jose Celedón</cp:lastModifiedBy>
  <cp:revision>126</cp:revision>
  <dcterms:created xsi:type="dcterms:W3CDTF">2020-06-04T20:10:39Z</dcterms:created>
  <dcterms:modified xsi:type="dcterms:W3CDTF">2020-06-11T14:28:28Z</dcterms:modified>
</cp:coreProperties>
</file>