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4" r:id="rId1"/>
  </p:sldMasterIdLst>
  <p:notesMasterIdLst>
    <p:notesMasterId r:id="rId54"/>
  </p:notesMasterIdLst>
  <p:sldIdLst>
    <p:sldId id="256" r:id="rId2"/>
    <p:sldId id="257" r:id="rId3"/>
    <p:sldId id="258" r:id="rId4"/>
    <p:sldId id="277" r:id="rId5"/>
    <p:sldId id="278" r:id="rId6"/>
    <p:sldId id="259" r:id="rId7"/>
    <p:sldId id="279" r:id="rId8"/>
    <p:sldId id="280" r:id="rId9"/>
    <p:sldId id="301" r:id="rId10"/>
    <p:sldId id="282" r:id="rId11"/>
    <p:sldId id="283" r:id="rId12"/>
    <p:sldId id="284" r:id="rId13"/>
    <p:sldId id="285" r:id="rId14"/>
    <p:sldId id="286" r:id="rId15"/>
    <p:sldId id="288" r:id="rId16"/>
    <p:sldId id="289" r:id="rId17"/>
    <p:sldId id="290" r:id="rId18"/>
    <p:sldId id="298" r:id="rId19"/>
    <p:sldId id="291" r:id="rId20"/>
    <p:sldId id="292" r:id="rId21"/>
    <p:sldId id="293" r:id="rId22"/>
    <p:sldId id="294" r:id="rId23"/>
    <p:sldId id="295" r:id="rId24"/>
    <p:sldId id="309" r:id="rId25"/>
    <p:sldId id="296" r:id="rId26"/>
    <p:sldId id="297" r:id="rId27"/>
    <p:sldId id="260" r:id="rId28"/>
    <p:sldId id="302" r:id="rId29"/>
    <p:sldId id="261" r:id="rId30"/>
    <p:sldId id="262" r:id="rId31"/>
    <p:sldId id="263" r:id="rId32"/>
    <p:sldId id="264" r:id="rId33"/>
    <p:sldId id="265" r:id="rId34"/>
    <p:sldId id="308" r:id="rId35"/>
    <p:sldId id="266" r:id="rId36"/>
    <p:sldId id="267" r:id="rId37"/>
    <p:sldId id="299" r:id="rId38"/>
    <p:sldId id="268" r:id="rId39"/>
    <p:sldId id="310" r:id="rId40"/>
    <p:sldId id="304" r:id="rId41"/>
    <p:sldId id="269" r:id="rId42"/>
    <p:sldId id="270" r:id="rId43"/>
    <p:sldId id="305" r:id="rId44"/>
    <p:sldId id="271" r:id="rId45"/>
    <p:sldId id="306" r:id="rId46"/>
    <p:sldId id="272" r:id="rId47"/>
    <p:sldId id="307" r:id="rId48"/>
    <p:sldId id="273" r:id="rId49"/>
    <p:sldId id="274" r:id="rId50"/>
    <p:sldId id="275" r:id="rId51"/>
    <p:sldId id="300" r:id="rId52"/>
    <p:sldId id="276" r:id="rId5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4" autoAdjust="0"/>
    <p:restoredTop sz="94660"/>
  </p:normalViewPr>
  <p:slideViewPr>
    <p:cSldViewPr snapToGrid="0">
      <p:cViewPr>
        <p:scale>
          <a:sx n="70" d="100"/>
          <a:sy n="70" d="100"/>
        </p:scale>
        <p:origin x="5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viewProps" Target="viewProps.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AFF385-A62A-4A17-8F78-5BC6A1399871}" type="datetimeFigureOut">
              <a:rPr lang="es-ES" smtClean="0"/>
              <a:t>20/06/2020</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CC480-55FE-4E57-97EB-049F5D87013F}" type="slidenum">
              <a:rPr lang="es-ES" smtClean="0"/>
              <a:t>‹Nº›</a:t>
            </a:fld>
            <a:endParaRPr lang="es-ES"/>
          </a:p>
        </p:txBody>
      </p:sp>
    </p:spTree>
    <p:extLst>
      <p:ext uri="{BB962C8B-B14F-4D97-AF65-F5344CB8AC3E}">
        <p14:creationId xmlns:p14="http://schemas.microsoft.com/office/powerpoint/2010/main" val="2593217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540CC480-55FE-4E57-97EB-049F5D87013F}" type="slidenum">
              <a:rPr lang="es-ES" smtClean="0"/>
              <a:t>42</a:t>
            </a:fld>
            <a:endParaRPr lang="es-ES"/>
          </a:p>
        </p:txBody>
      </p:sp>
    </p:spTree>
    <p:extLst>
      <p:ext uri="{BB962C8B-B14F-4D97-AF65-F5344CB8AC3E}">
        <p14:creationId xmlns:p14="http://schemas.microsoft.com/office/powerpoint/2010/main" val="3715049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234705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467445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A52884-85F7-4367-85E1-36D0F9EFD71F}" type="slidenum">
              <a:rPr lang="es-CO" smtClean="0"/>
              <a:t>‹Nº›</a:t>
            </a:fld>
            <a:endParaRPr lang="es-CO"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5049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3043258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A52884-85F7-4367-85E1-36D0F9EFD71F}" type="slidenum">
              <a:rPr lang="es-CO" smtClean="0"/>
              <a:t>‹Nº›</a:t>
            </a:fld>
            <a:endParaRPr lang="es-CO"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09566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1217574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2670176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311214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229869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260879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1789047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198407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32758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256464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345598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3A7BCF1-1A6A-42EA-8D54-E0AAC5818068}" type="datetimeFigureOut">
              <a:rPr lang="es-CO" smtClean="0"/>
              <a:t>20/06/2020</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A52884-85F7-4367-85E1-36D0F9EFD71F}" type="slidenum">
              <a:rPr lang="es-CO" smtClean="0"/>
              <a:t>‹Nº›</a:t>
            </a:fld>
            <a:endParaRPr lang="es-CO" dirty="0"/>
          </a:p>
        </p:txBody>
      </p:sp>
    </p:spTree>
    <p:extLst>
      <p:ext uri="{BB962C8B-B14F-4D97-AF65-F5344CB8AC3E}">
        <p14:creationId xmlns:p14="http://schemas.microsoft.com/office/powerpoint/2010/main" val="1104308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3A7BCF1-1A6A-42EA-8D54-E0AAC5818068}" type="datetimeFigureOut">
              <a:rPr lang="es-CO" smtClean="0"/>
              <a:t>20/06/2020</a:t>
            </a:fld>
            <a:endParaRPr lang="es-CO"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A52884-85F7-4367-85E1-36D0F9EFD71F}" type="slidenum">
              <a:rPr lang="es-CO" smtClean="0"/>
              <a:t>‹Nº›</a:t>
            </a:fld>
            <a:endParaRPr lang="es-CO" dirty="0"/>
          </a:p>
        </p:txBody>
      </p:sp>
    </p:spTree>
    <p:extLst>
      <p:ext uri="{BB962C8B-B14F-4D97-AF65-F5344CB8AC3E}">
        <p14:creationId xmlns:p14="http://schemas.microsoft.com/office/powerpoint/2010/main" val="372868396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hyperlink" Target="http://www.paot.org.mx/centro/codigos/federal/pdf/2016/CODIGO_NAL_PROC_PENALES_12_01_2016.pdf" TargetMode="Externa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hyperlink" Target="http://www.saij.gob.ar/27063-nacional-codigo-procesal-penal-federal-to-2019-lns0006496-2019-02-07/123456789-0abc-defg-g69-46000scanyel?&amp;o=0&amp;f=Total|Fecha|Estado%20de%20Vigencia/Vigente,%20de%20alcance%20general|Tema%5b5,1%5d|Organismo%5b5,1%5d|Autor%5b5,1%5d|Jurisdicci%F3n%5b5,1%5d|Tribunal%5b5,1%5d|Publicaci%F3n%5b5,1%5d|Colecci%F3n%20tem%E1tica%5b5,1%5d|Tipo%20de%20Documento/Legislaci%F3n/Ley/C%F3digo&amp;t=99" TargetMode="Externa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hyperlink" Target="https://www.registrocivil.gob.ec/wp-content/uploads/downloads/2014/01/este-es-19-C%C3%93DIGO-DE-PROCEDIMIENTO-PENAL-Reglamentos-Generales.pdf" TargetMode="Externa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hyperlink" Target="https://lpderecho.pe/nuevo-codigo-procesal-penal-peruano-actualizado/" TargetMode="External"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hyperlink" Target="https://www.diferenciador.com/tipos-de-entrevista/" TargetMode="Externa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CO" sz="6600" dirty="0"/>
              <a:t>LA ENTREVISTA COMO HERRAMIENTA DE LA DEFENSA</a:t>
            </a:r>
          </a:p>
        </p:txBody>
      </p:sp>
      <p:sp>
        <p:nvSpPr>
          <p:cNvPr id="3" name="Subtítulo 2"/>
          <p:cNvSpPr>
            <a:spLocks noGrp="1"/>
          </p:cNvSpPr>
          <p:nvPr>
            <p:ph type="subTitle" idx="1"/>
          </p:nvPr>
        </p:nvSpPr>
        <p:spPr/>
        <p:txBody>
          <a:bodyPr>
            <a:normAutofit/>
          </a:bodyPr>
          <a:lstStyle/>
          <a:p>
            <a:r>
              <a:rPr lang="es-CO" sz="2400" dirty="0"/>
              <a:t>EYNER ADOLFO CASTRO SANDOVAL</a:t>
            </a:r>
          </a:p>
          <a:p>
            <a:r>
              <a:rPr lang="es-CO" sz="2400" dirty="0"/>
              <a:t>ATENEO IBERO-LATINOAMERICANO</a:t>
            </a:r>
          </a:p>
        </p:txBody>
      </p:sp>
    </p:spTree>
    <p:extLst>
      <p:ext uri="{BB962C8B-B14F-4D97-AF65-F5344CB8AC3E}">
        <p14:creationId xmlns:p14="http://schemas.microsoft.com/office/powerpoint/2010/main" val="1270223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2675" y="624110"/>
            <a:ext cx="9701938" cy="747490"/>
          </a:xfrm>
        </p:spPr>
        <p:txBody>
          <a:bodyPr/>
          <a:lstStyle/>
          <a:p>
            <a:r>
              <a:rPr lang="es-CO" dirty="0"/>
              <a:t>ENTREVISTA JUDICIAL/FORENSE EN MEXICO</a:t>
            </a:r>
            <a:endParaRPr lang="es-ES" dirty="0"/>
          </a:p>
        </p:txBody>
      </p:sp>
      <p:sp>
        <p:nvSpPr>
          <p:cNvPr id="3" name="Marcador de contenido 2"/>
          <p:cNvSpPr>
            <a:spLocks noGrp="1"/>
          </p:cNvSpPr>
          <p:nvPr>
            <p:ph idx="1"/>
          </p:nvPr>
        </p:nvSpPr>
        <p:spPr>
          <a:xfrm>
            <a:off x="1580606" y="1371600"/>
            <a:ext cx="9924006" cy="5329646"/>
          </a:xfrm>
        </p:spPr>
        <p:txBody>
          <a:bodyPr>
            <a:noAutofit/>
          </a:bodyPr>
          <a:lstStyle/>
          <a:p>
            <a:pPr algn="just"/>
            <a:r>
              <a:rPr lang="es-CO" sz="2200" b="1" dirty="0"/>
              <a:t>Artículo 11. </a:t>
            </a:r>
            <a:r>
              <a:rPr lang="es-CO" sz="2200" b="1" u="sng" dirty="0"/>
              <a:t>Principio de igualdad entre las partes</a:t>
            </a:r>
            <a:r>
              <a:rPr lang="es-CO" sz="2200" dirty="0"/>
              <a:t>.  Se garantiza a las partes, en condiciones de igualdad, el pleno e irrestricto ejercicio de los derechos previstos en la Constitución, los Tratados y las leyes que de ellos emanen.</a:t>
            </a:r>
            <a:endParaRPr lang="es-ES" sz="2200" dirty="0"/>
          </a:p>
          <a:p>
            <a:pPr algn="just"/>
            <a:r>
              <a:rPr lang="es-CO" sz="2200" b="1" dirty="0"/>
              <a:t>Artículo 17. Derecho a una defensa y asesoría jurídica adecuada e inmediata</a:t>
            </a:r>
            <a:r>
              <a:rPr lang="es-CO" sz="2200" dirty="0"/>
              <a:t>. La defensa es un derecho fundamental e irrenunciable que asiste a todo imputado, no obstante, deberá ejercerlo siempre con la asistencia de su Defensor o a través de éste. El Defensor deberá ser licenciado en derecho o abogado titulado, con cédula profesional. </a:t>
            </a:r>
            <a:r>
              <a:rPr lang="es-CO" sz="2200" u="sng" dirty="0"/>
              <a:t>Se entenderá por una defensa técnica</a:t>
            </a:r>
            <a:r>
              <a:rPr lang="es-CO" sz="2200" dirty="0"/>
              <a:t>, la que debe realizar el Defensor particular que el imputado elija libremente o el Defensor público que le corresponda, para que le asista desde su detención y a lo largo de todo el procedimiento, </a:t>
            </a:r>
            <a:r>
              <a:rPr lang="es-CO" sz="2200" u="sng" dirty="0"/>
              <a:t>sin perjuicio de los actos de defensa material que el propio imputado pueda llevar a cabo</a:t>
            </a:r>
            <a:r>
              <a:rPr lang="es-CO" sz="2200" dirty="0"/>
              <a:t>.</a:t>
            </a:r>
            <a:endParaRPr lang="es-ES" sz="2200" dirty="0"/>
          </a:p>
        </p:txBody>
      </p:sp>
    </p:spTree>
    <p:extLst>
      <p:ext uri="{BB962C8B-B14F-4D97-AF65-F5344CB8AC3E}">
        <p14:creationId xmlns:p14="http://schemas.microsoft.com/office/powerpoint/2010/main" val="2799756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58983" y="522514"/>
            <a:ext cx="9845629" cy="6178731"/>
          </a:xfrm>
        </p:spPr>
        <p:txBody>
          <a:bodyPr>
            <a:normAutofit/>
          </a:bodyPr>
          <a:lstStyle/>
          <a:p>
            <a:pPr algn="just"/>
            <a:r>
              <a:rPr lang="es-CO" sz="2100" b="1" dirty="0"/>
              <a:t>Artículo 113. Derechos del imputado. </a:t>
            </a:r>
            <a:r>
              <a:rPr lang="es-CO" sz="2100" dirty="0"/>
              <a:t>El imputado tendrá los siguientes derechos:</a:t>
            </a:r>
            <a:endParaRPr lang="es-ES" sz="2100" dirty="0"/>
          </a:p>
          <a:p>
            <a:pPr marL="0" indent="0" algn="just">
              <a:buNone/>
            </a:pPr>
            <a:r>
              <a:rPr lang="es-CO" sz="2100" dirty="0"/>
              <a:t>VIII. A tener acceso él y su defensa a los registros de la investigación, así como a obtener copia gratuita de los mismos, en términos del artículo 217 de este Código; </a:t>
            </a:r>
            <a:r>
              <a:rPr lang="es-CO" sz="2100" u="sng" dirty="0"/>
              <a:t>IX. A que se le reciban los medios pertinentes de prueba que ofrezca, concediéndosele el tiempo necesario para tal efecto y auxiliándosele para obtener la comparecencia de las personas cuyo testimonio solicite</a:t>
            </a:r>
            <a:r>
              <a:rPr lang="es-CO" sz="2100" dirty="0"/>
              <a:t> y que no pueda presentar directamente, en términos de lo establecido por este Código;</a:t>
            </a:r>
          </a:p>
          <a:p>
            <a:pPr algn="just"/>
            <a:r>
              <a:rPr lang="es-CO" sz="2100" b="1" dirty="0"/>
              <a:t>CAPÍTULO IV DEFENSOR</a:t>
            </a:r>
            <a:endParaRPr lang="es-ES" sz="2100" b="1" dirty="0"/>
          </a:p>
          <a:p>
            <a:pPr algn="just"/>
            <a:r>
              <a:rPr lang="es-CO" sz="2100" b="1" dirty="0"/>
              <a:t>Artículo 117. Obligaciones del Defensor. </a:t>
            </a:r>
            <a:r>
              <a:rPr lang="es-CO" sz="2100" dirty="0"/>
              <a:t>Son obligaciones del Defensor: I. </a:t>
            </a:r>
            <a:r>
              <a:rPr lang="es-CO" sz="2100" u="sng" dirty="0"/>
              <a:t>Entrevistar al imputado </a:t>
            </a:r>
            <a:r>
              <a:rPr lang="es-CO" sz="2100" dirty="0"/>
              <a:t>para conocer directamente su versión de los hechos que motivan la investigación, a fin de ofrecer los datos y medios de prueba pertinentes que sean necesarios para llevar a cabo una adecuada defensa;</a:t>
            </a:r>
            <a:endParaRPr lang="es-ES" sz="2100" dirty="0"/>
          </a:p>
          <a:p>
            <a:pPr marL="0" indent="0" algn="just">
              <a:buNone/>
            </a:pPr>
            <a:r>
              <a:rPr lang="es-CO" sz="2100" dirty="0"/>
              <a:t>VI. </a:t>
            </a:r>
            <a:r>
              <a:rPr lang="es-CO" sz="2100" u="sng" dirty="0"/>
              <a:t>Recabar y ofrecer los medios de prueba necesarios para la defensa;</a:t>
            </a:r>
            <a:endParaRPr lang="es-ES" sz="2100" u="sng" dirty="0"/>
          </a:p>
          <a:p>
            <a:endParaRPr lang="es-ES" dirty="0"/>
          </a:p>
        </p:txBody>
      </p:sp>
    </p:spTree>
    <p:extLst>
      <p:ext uri="{BB962C8B-B14F-4D97-AF65-F5344CB8AC3E}">
        <p14:creationId xmlns:p14="http://schemas.microsoft.com/office/powerpoint/2010/main" val="2440562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19794" y="666206"/>
            <a:ext cx="9884818" cy="5245016"/>
          </a:xfrm>
        </p:spPr>
        <p:txBody>
          <a:bodyPr>
            <a:normAutofit/>
          </a:bodyPr>
          <a:lstStyle/>
          <a:p>
            <a:pPr algn="just"/>
            <a:r>
              <a:rPr lang="es-CO" sz="2200" b="1" dirty="0"/>
              <a:t>CAPÍTULO VI POLICÍA Artículo 132. Obligaciones del Policía</a:t>
            </a:r>
            <a:r>
              <a:rPr lang="es-CO" sz="2200" dirty="0"/>
              <a:t>. </a:t>
            </a:r>
          </a:p>
          <a:p>
            <a:pPr marL="0" indent="0" algn="just">
              <a:buNone/>
            </a:pPr>
            <a:r>
              <a:rPr lang="es-CO" sz="2200" dirty="0"/>
              <a:t>El Policía actuará bajo la conducción y mando del Ministerio Público en la investigación de los delitos en estricto apego a los principios de legalidad, objetividad, eficiencia, profesionalismo, honradez y respeto a los derechos humanos reconocidos en la Constitución. Para los efectos del presente Código, el Policía tendrá las siguientes obligaciones:</a:t>
            </a:r>
            <a:endParaRPr lang="es-ES" sz="2200" dirty="0"/>
          </a:p>
          <a:p>
            <a:pPr marL="0" indent="0" algn="just">
              <a:buNone/>
            </a:pPr>
            <a:r>
              <a:rPr lang="es-CO" sz="2200" u="sng" dirty="0"/>
              <a:t>X. Entrevistar a las personas que pudieran aportar algún dato o elemento para la investigación</a:t>
            </a:r>
            <a:r>
              <a:rPr lang="es-CO" sz="2200" dirty="0"/>
              <a:t>;</a:t>
            </a:r>
            <a:endParaRPr lang="es-ES" sz="2200" dirty="0"/>
          </a:p>
          <a:p>
            <a:pPr algn="just"/>
            <a:r>
              <a:rPr lang="es-ES" sz="2200" b="1" dirty="0"/>
              <a:t>Artículo 262. Derecho a ofrecer medios de prueba</a:t>
            </a:r>
            <a:endParaRPr lang="es-ES" sz="2200" dirty="0"/>
          </a:p>
          <a:p>
            <a:pPr marL="0" indent="0" algn="just">
              <a:buNone/>
            </a:pPr>
            <a:r>
              <a:rPr lang="es-ES" sz="2200" dirty="0"/>
              <a:t>Las partes tendrán el derecho de ofrecer medios de prueba para sostener sus planteamientos en los términos previstos en este Código.</a:t>
            </a:r>
          </a:p>
        </p:txBody>
      </p:sp>
    </p:spTree>
    <p:extLst>
      <p:ext uri="{BB962C8B-B14F-4D97-AF65-F5344CB8AC3E}">
        <p14:creationId xmlns:p14="http://schemas.microsoft.com/office/powerpoint/2010/main" val="3795093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85109" y="888274"/>
            <a:ext cx="9819503" cy="5447212"/>
          </a:xfrm>
        </p:spPr>
        <p:txBody>
          <a:bodyPr>
            <a:normAutofit/>
          </a:bodyPr>
          <a:lstStyle/>
          <a:p>
            <a:pPr algn="just"/>
            <a:r>
              <a:rPr lang="es-ES" sz="2200" b="1" dirty="0"/>
              <a:t>Artículo 376. Lectura para apoyo de memoria o para demostrar o superar contradicciones en audiencia</a:t>
            </a:r>
            <a:endParaRPr lang="es-ES" sz="2200" dirty="0"/>
          </a:p>
          <a:p>
            <a:pPr marL="0" indent="0" algn="just">
              <a:buNone/>
            </a:pPr>
            <a:r>
              <a:rPr lang="es-ES" sz="2200" dirty="0"/>
              <a:t>Durante el interrogatorio y contrainterrogatorio del acusado, del testigo o del perito, </a:t>
            </a:r>
            <a:r>
              <a:rPr lang="es-ES" sz="2200" u="sng" dirty="0"/>
              <a:t>podrán leer parte de sus entrevistas</a:t>
            </a:r>
            <a:r>
              <a:rPr lang="es-ES" sz="2200" dirty="0"/>
              <a:t>, </a:t>
            </a:r>
            <a:r>
              <a:rPr lang="es-ES" sz="2200" u="sng" dirty="0"/>
              <a:t>manifestaciones anteriores</a:t>
            </a:r>
            <a:r>
              <a:rPr lang="es-ES" sz="2200" dirty="0"/>
              <a:t>, documentos por ellos elaborados o cualquier otro registro de actos en los que hubiera participado, realizando cualquier tipo de manifestación, cuando fuera necesario </a:t>
            </a:r>
            <a:r>
              <a:rPr lang="es-ES" sz="2200" u="sng" dirty="0"/>
              <a:t>para apoyar la memoria del respectivo declarante, superar o evidenciar contradicciones, o solicitar las aclaraciones pertinentes</a:t>
            </a:r>
            <a:r>
              <a:rPr lang="es-ES" sz="2200" dirty="0"/>
              <a:t>.</a:t>
            </a:r>
          </a:p>
          <a:p>
            <a:pPr marL="0" indent="0" algn="just">
              <a:buNone/>
            </a:pPr>
            <a:r>
              <a:rPr lang="es-ES" sz="2200" dirty="0"/>
              <a:t>Con el mismo propósito se podrá leer durante la declaración de un perito parte del informe que él hubiere elaborado.</a:t>
            </a:r>
          </a:p>
          <a:p>
            <a:pPr algn="just"/>
            <a:endParaRPr lang="es-CO" dirty="0"/>
          </a:p>
          <a:p>
            <a:r>
              <a:rPr lang="es-CO" u="sng" dirty="0">
                <a:hlinkClick r:id="rId2"/>
              </a:rPr>
              <a:t>http://www.paot.org.mx/centro/codigos/federal/pdf/2016/CODIGO_NAL_PROC_PENALES_12_01_2016.pdf</a:t>
            </a:r>
            <a:endParaRPr lang="es-ES" dirty="0"/>
          </a:p>
          <a:p>
            <a:endParaRPr lang="es-ES" dirty="0"/>
          </a:p>
        </p:txBody>
      </p:sp>
    </p:spTree>
    <p:extLst>
      <p:ext uri="{BB962C8B-B14F-4D97-AF65-F5344CB8AC3E}">
        <p14:creationId xmlns:p14="http://schemas.microsoft.com/office/powerpoint/2010/main" val="33928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3669" y="624110"/>
            <a:ext cx="10241280" cy="812804"/>
          </a:xfrm>
        </p:spPr>
        <p:txBody>
          <a:bodyPr>
            <a:normAutofit/>
          </a:bodyPr>
          <a:lstStyle/>
          <a:p>
            <a:r>
              <a:rPr lang="es-CO" sz="3500" dirty="0"/>
              <a:t>ENTREVISTA JUDICIAL/FORENSE EN ARGENTINA</a:t>
            </a:r>
            <a:endParaRPr lang="es-ES" sz="3500" dirty="0"/>
          </a:p>
        </p:txBody>
      </p:sp>
      <p:sp>
        <p:nvSpPr>
          <p:cNvPr id="3" name="Marcador de contenido 2"/>
          <p:cNvSpPr>
            <a:spLocks noGrp="1"/>
          </p:cNvSpPr>
          <p:nvPr>
            <p:ph idx="1"/>
          </p:nvPr>
        </p:nvSpPr>
        <p:spPr>
          <a:xfrm>
            <a:off x="1593669" y="1436915"/>
            <a:ext cx="9910943" cy="4924696"/>
          </a:xfrm>
        </p:spPr>
        <p:txBody>
          <a:bodyPr/>
          <a:lstStyle/>
          <a:p>
            <a:pPr algn="just"/>
            <a:r>
              <a:rPr lang="es-ES" sz="2200" b="1" dirty="0"/>
              <a:t>Código Procesal Penal Federal </a:t>
            </a:r>
            <a:r>
              <a:rPr lang="es-ES" sz="2200" dirty="0"/>
              <a:t>(T.O. 2019) LEY 27.063. BUENOS AIRES, 7 de Febrero de 2019- Boletín Oficial, 8 de Febrero de 2019</a:t>
            </a:r>
          </a:p>
          <a:p>
            <a:pPr algn="just"/>
            <a:r>
              <a:rPr lang="es-CO" sz="2200" b="1" cap="all" dirty="0"/>
              <a:t>ARTÍCULO 65.-</a:t>
            </a:r>
            <a:r>
              <a:rPr lang="es-CO" sz="2200" dirty="0"/>
              <a:t> </a:t>
            </a:r>
            <a:r>
              <a:rPr lang="es-CO" sz="2200" b="1" dirty="0"/>
              <a:t>Derechos del imputado</a:t>
            </a:r>
            <a:r>
              <a:rPr lang="es-CO" sz="2200" dirty="0"/>
              <a:t>. A todo imputado se le asegurarán las garantías necesarias para su defensa, a cuyo fin las autoridades intervinientes le informarán los siguientes derechos:</a:t>
            </a:r>
            <a:endParaRPr lang="es-ES" sz="2200" dirty="0"/>
          </a:p>
          <a:p>
            <a:pPr marL="0" indent="0" algn="just">
              <a:buNone/>
            </a:pPr>
            <a:r>
              <a:rPr lang="es-CO" sz="2200" dirty="0"/>
              <a:t>k. A acceder a toda la información disponible desde el momento en que tenga noticia de la existencia del proceso, según las previsiones de este Código.</a:t>
            </a:r>
            <a:endParaRPr lang="es-ES" sz="2200" dirty="0"/>
          </a:p>
          <a:p>
            <a:pPr algn="just"/>
            <a:r>
              <a:rPr lang="es-ES" sz="2200" b="1" cap="all" dirty="0"/>
              <a:t>ARTÍCULO 90.-</a:t>
            </a:r>
            <a:r>
              <a:rPr lang="es-ES" sz="2200" dirty="0"/>
              <a:t> </a:t>
            </a:r>
            <a:r>
              <a:rPr lang="es-ES" sz="2200" b="1" dirty="0"/>
              <a:t>Funciones.</a:t>
            </a:r>
            <a:r>
              <a:rPr lang="es-ES" sz="2200" dirty="0"/>
              <a:t> El MINISTERIO PÚBLICO FISCAL tiene a su cargo la investigación de los delitos y la promoción de la acción penal pública contra los autores y partícipes.</a:t>
            </a:r>
          </a:p>
          <a:p>
            <a:pPr marL="0" indent="0">
              <a:buNone/>
            </a:pPr>
            <a:endParaRPr lang="es-ES" dirty="0"/>
          </a:p>
        </p:txBody>
      </p:sp>
    </p:spTree>
    <p:extLst>
      <p:ext uri="{BB962C8B-B14F-4D97-AF65-F5344CB8AC3E}">
        <p14:creationId xmlns:p14="http://schemas.microsoft.com/office/powerpoint/2010/main" val="4137289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98171" y="483327"/>
            <a:ext cx="9806441" cy="6035040"/>
          </a:xfrm>
        </p:spPr>
        <p:txBody>
          <a:bodyPr>
            <a:normAutofit lnSpcReduction="10000"/>
          </a:bodyPr>
          <a:lstStyle/>
          <a:p>
            <a:pPr algn="just"/>
            <a:r>
              <a:rPr lang="es-ES" sz="2100" b="1" dirty="0"/>
              <a:t>CAPÍTULO 2 FUERZAS DE SEGURIDAD</a:t>
            </a:r>
            <a:endParaRPr lang="es-ES" sz="2100" dirty="0"/>
          </a:p>
          <a:p>
            <a:pPr marL="0" indent="0" algn="just">
              <a:buNone/>
            </a:pPr>
            <a:r>
              <a:rPr lang="es-ES" sz="2100" b="1" cap="all" dirty="0"/>
              <a:t>ARTÍCULO 96.-</a:t>
            </a:r>
            <a:r>
              <a:rPr lang="es-ES" sz="2100" dirty="0"/>
              <a:t> </a:t>
            </a:r>
            <a:r>
              <a:rPr lang="es-ES" sz="2100" b="1" dirty="0"/>
              <a:t>Deberes.</a:t>
            </a:r>
            <a:r>
              <a:rPr lang="es-ES" sz="2100" dirty="0"/>
              <a:t> La policía y demás fuerzas de seguridad deberán:</a:t>
            </a:r>
          </a:p>
          <a:p>
            <a:pPr marL="0" indent="0" algn="just">
              <a:buNone/>
            </a:pPr>
            <a:r>
              <a:rPr lang="es-CO" sz="2100" u="sng" dirty="0"/>
              <a:t>b. Entrevistar a los testigos</a:t>
            </a:r>
            <a:r>
              <a:rPr lang="es-CO" sz="2100" dirty="0"/>
              <a:t>;</a:t>
            </a:r>
          </a:p>
          <a:p>
            <a:pPr algn="just"/>
            <a:r>
              <a:rPr lang="es-ES" sz="2100" b="1" cap="all" dirty="0"/>
              <a:t>ARTÍCULO 135.-</a:t>
            </a:r>
            <a:r>
              <a:rPr lang="es-ES" sz="2100" b="1" dirty="0"/>
              <a:t> Reglas sobre la prueba</a:t>
            </a:r>
            <a:r>
              <a:rPr lang="es-ES" sz="2100" dirty="0"/>
              <a:t>. La recolección y admisibilidad de la prueba se ajustará a las siguientes reglas procesales:</a:t>
            </a:r>
          </a:p>
          <a:p>
            <a:pPr marL="0" indent="0" algn="just">
              <a:buNone/>
            </a:pPr>
            <a:r>
              <a:rPr lang="es-ES" sz="2100" dirty="0"/>
              <a:t>a. La recolección de los elementos de prueba estará a cargo del representante del MINISTERIO PÚBLICO FISCAL, quien actuará bajo los principios de objetividad y lealtad procesal y deberá requerir orden judicial previa sólo en los casos en que este Código así lo establece;</a:t>
            </a:r>
          </a:p>
          <a:p>
            <a:pPr marL="0" indent="0" algn="just">
              <a:buNone/>
            </a:pPr>
            <a:r>
              <a:rPr lang="es-ES" sz="2100" dirty="0"/>
              <a:t>b. </a:t>
            </a:r>
            <a:r>
              <a:rPr lang="es-ES" sz="2100" u="sng" dirty="0"/>
              <a:t>Las demás partes podrán recolectar por sí las pruebas que consideren necesarias </a:t>
            </a:r>
            <a:r>
              <a:rPr lang="es-ES" sz="2100" dirty="0"/>
              <a:t>y sólo recurrirán al representante del MINISTERIO PÚBLICO FISCAL si fuese necesaria su intervención. En caso de negativa injustificada podrán recurrir al órgano jurisdiccional competente para que así lo ordene. La prueba producida por la querella se incorporará como anexo al legajo del MINISTERIO PÚBLICO FISCAL cuando esta lo solicite; la defensa tendrá su propio legajo de prueba;</a:t>
            </a:r>
          </a:p>
          <a:p>
            <a:pPr marL="0" indent="0">
              <a:buNone/>
            </a:pPr>
            <a:endParaRPr lang="es-CO" dirty="0"/>
          </a:p>
          <a:p>
            <a:pPr marL="0" indent="0">
              <a:buNone/>
            </a:pPr>
            <a:endParaRPr lang="es-ES" dirty="0"/>
          </a:p>
        </p:txBody>
      </p:sp>
    </p:spTree>
    <p:extLst>
      <p:ext uri="{BB962C8B-B14F-4D97-AF65-F5344CB8AC3E}">
        <p14:creationId xmlns:p14="http://schemas.microsoft.com/office/powerpoint/2010/main" val="2994091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58982" y="457200"/>
            <a:ext cx="10228217" cy="6021977"/>
          </a:xfrm>
        </p:spPr>
        <p:txBody>
          <a:bodyPr>
            <a:normAutofit lnSpcReduction="10000"/>
          </a:bodyPr>
          <a:lstStyle/>
          <a:p>
            <a:pPr algn="just"/>
            <a:r>
              <a:rPr lang="es-ES" sz="2200" b="1" cap="all" dirty="0"/>
              <a:t>ARTÍCULO 278.-</a:t>
            </a:r>
            <a:r>
              <a:rPr lang="es-ES" sz="2200" dirty="0"/>
              <a:t> </a:t>
            </a:r>
            <a:r>
              <a:rPr lang="es-ES" sz="2200" b="1" dirty="0"/>
              <a:t>Ofrecimiento de prueba para el juicio</a:t>
            </a:r>
            <a:r>
              <a:rPr lang="es-ES" sz="2200" dirty="0"/>
              <a:t>. Al ofrecerse la prueba para el juicio, </a:t>
            </a:r>
            <a:r>
              <a:rPr lang="es-ES" sz="2200" u="sng" dirty="0"/>
              <a:t>las partes presentarán la lista de testigos</a:t>
            </a:r>
            <a:r>
              <a:rPr lang="es-ES" sz="2200" dirty="0"/>
              <a:t>, peritos e intérpretes que deben ser convocados al debate y al juicio sobre la pena.</a:t>
            </a:r>
          </a:p>
          <a:p>
            <a:pPr algn="just"/>
            <a:endParaRPr lang="es-ES" sz="2200" b="1" cap="all" dirty="0"/>
          </a:p>
          <a:p>
            <a:pPr algn="just"/>
            <a:r>
              <a:rPr lang="es-ES" sz="2200" b="1" cap="all" dirty="0"/>
              <a:t>ARTÍCULO 297.-</a:t>
            </a:r>
            <a:r>
              <a:rPr lang="es-ES" sz="2200" dirty="0"/>
              <a:t> </a:t>
            </a:r>
            <a:r>
              <a:rPr lang="es-ES" sz="2200" b="1" dirty="0"/>
              <a:t>Interrogatorio. </a:t>
            </a:r>
            <a:r>
              <a:rPr lang="es-ES" sz="2200" dirty="0"/>
              <a:t>Los testigos y peritos, luego de prestar juramento o promesa de decir verdad y haber sido instruidos sobre las prescripciones legales previstas para el falso testimonio, </a:t>
            </a:r>
            <a:r>
              <a:rPr lang="es-ES" sz="2200" u="sng" dirty="0"/>
              <a:t>serán interrogados por las partes, comenzando por aquella que ofreció la prueba.</a:t>
            </a:r>
          </a:p>
          <a:p>
            <a:pPr marL="0" indent="0" algn="just">
              <a:buNone/>
            </a:pPr>
            <a:r>
              <a:rPr lang="es-ES" sz="2200" u="sng" dirty="0"/>
              <a:t>INC. 4 En el contraexamen las partes podrán confrontar al testigo o perito con sus propios dichos o con otras versiones.</a:t>
            </a:r>
          </a:p>
          <a:p>
            <a:endParaRPr lang="es-CO" dirty="0"/>
          </a:p>
          <a:p>
            <a:r>
              <a:rPr lang="es-CO" sz="1500" u="sng" dirty="0">
                <a:hlinkClick r:id="rId2"/>
              </a:rPr>
              <a:t>http://www.saij.gob.ar/27063-nacional-codigo-procesal-penal-federal-to-2019-lns0006496-2019-02-07/123456789-0abc-defg-g69-46000scanyel?&amp;o=0&amp;f=Total%7CFecha%7CEstado%20de%20Vigencia/Vigente%2C%20de%20alcance%20general%7CTema%5B5%2C1%5D%7COrganismo%5B5%2C1%5D%7CAutor%5B5%2C1%5D%7CJurisdicci%F3n%5B5%2C1%5D%7CTribunal%5B5%2C1%5D%7CPublicaci%F3n%5B5%2C1%5D%7CColecci%F3n%20tem%E1tica%5B5%2C1%5D%7CTipo%20de%20Documento/Legislaci%F3n/Ley/C%F3digo&amp;t=99</a:t>
            </a:r>
            <a:endParaRPr lang="es-ES" sz="1500" dirty="0"/>
          </a:p>
          <a:p>
            <a:endParaRPr lang="es-ES" dirty="0"/>
          </a:p>
        </p:txBody>
      </p:sp>
    </p:spTree>
    <p:extLst>
      <p:ext uri="{BB962C8B-B14F-4D97-AF65-F5344CB8AC3E}">
        <p14:creationId xmlns:p14="http://schemas.microsoft.com/office/powerpoint/2010/main" val="4190085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0423" y="624110"/>
            <a:ext cx="9914708" cy="904244"/>
          </a:xfrm>
        </p:spPr>
        <p:txBody>
          <a:bodyPr>
            <a:normAutofit/>
          </a:bodyPr>
          <a:lstStyle/>
          <a:p>
            <a:r>
              <a:rPr lang="es-CO" sz="3500" dirty="0"/>
              <a:t>ENTREVISTA JUDICIAL/FORENSE EN ECUADOR</a:t>
            </a:r>
            <a:endParaRPr lang="es-ES" sz="3500" dirty="0"/>
          </a:p>
        </p:txBody>
      </p:sp>
      <p:sp>
        <p:nvSpPr>
          <p:cNvPr id="3" name="Marcador de contenido 2"/>
          <p:cNvSpPr>
            <a:spLocks noGrp="1"/>
          </p:cNvSpPr>
          <p:nvPr>
            <p:ph idx="1"/>
          </p:nvPr>
        </p:nvSpPr>
        <p:spPr>
          <a:xfrm>
            <a:off x="1528354" y="1528355"/>
            <a:ext cx="9976258" cy="5068388"/>
          </a:xfrm>
        </p:spPr>
        <p:txBody>
          <a:bodyPr>
            <a:noAutofit/>
          </a:bodyPr>
          <a:lstStyle/>
          <a:p>
            <a:pPr algn="just"/>
            <a:r>
              <a:rPr lang="es-CO" sz="2200" b="1" dirty="0"/>
              <a:t>Art. 11.- Inviolabilidad de la defensa</a:t>
            </a:r>
            <a:r>
              <a:rPr lang="es-CO" sz="2200" dirty="0"/>
              <a:t>. (Reformado por la Disposición Reformatoria Tercera, núm.. 1, de la Ley s/n, R.O. 544­S, 9­III­2009 y por las Disposiciones Generales Tercera, Cuarta, Quinta y Sexta de la Ley s/n, R.O. 555-S, 24-III-2009). - La defensa del procesado es inviolable. </a:t>
            </a:r>
            <a:r>
              <a:rPr lang="es-CO" sz="2200" u="sng" dirty="0"/>
              <a:t>El procesado tiene derecho a intervenir en todos los actos del proceso que incorporen elementos de prueba y a formular todas las peticiones y observaciones que considere oportunas.</a:t>
            </a:r>
          </a:p>
        </p:txBody>
      </p:sp>
    </p:spTree>
    <p:extLst>
      <p:ext uri="{BB962C8B-B14F-4D97-AF65-F5344CB8AC3E}">
        <p14:creationId xmlns:p14="http://schemas.microsoft.com/office/powerpoint/2010/main" val="2097953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1233" y="496389"/>
            <a:ext cx="10032275" cy="5969725"/>
          </a:xfrm>
        </p:spPr>
        <p:txBody>
          <a:bodyPr>
            <a:normAutofit/>
          </a:bodyPr>
          <a:lstStyle/>
          <a:p>
            <a:pPr algn="just"/>
            <a:r>
              <a:rPr lang="es-ES" sz="2200" dirty="0"/>
              <a:t>Reformado </a:t>
            </a:r>
            <a:r>
              <a:rPr lang="es-ES" sz="2200" b="1" dirty="0"/>
              <a:t>Art. 14.- Igualdad de derechos</a:t>
            </a:r>
            <a:r>
              <a:rPr lang="es-ES" sz="2200" dirty="0"/>
              <a:t>.- (Reformado por  la Disposición Reformatoria Tercera, núm.. 2, de la Ley s/n, R.O. 544­S, 9­III­2009; y, por las Disposiciones Generales Tercera y Octava de la Ley s/n, R.O. 555­S, 24­III­2009). </a:t>
            </a:r>
            <a:r>
              <a:rPr lang="es-ES" sz="2200" u="sng" dirty="0"/>
              <a:t>Se garantiza al Fiscal, al procesado, a su defensor, al acusador particular y sus representantes y a las victimas el ejercicio de las facultades y derechos </a:t>
            </a:r>
            <a:r>
              <a:rPr lang="es-ES" sz="2200" dirty="0"/>
              <a:t>previstos en la Constitución de la Republica, instrumentos internacionales de protección de derechos humanos y este Código.</a:t>
            </a:r>
          </a:p>
          <a:p>
            <a:pPr algn="just"/>
            <a:r>
              <a:rPr lang="es-ES" sz="2200" b="1" dirty="0"/>
              <a:t>Art. 119.- Recepción</a:t>
            </a:r>
            <a:r>
              <a:rPr lang="es-ES" sz="2200" dirty="0"/>
              <a:t>. (Reformado por la Disposición Reformatoria Tercera, núm.. 1, de la Ley s/n, R.O. 544¬S, 9¬III¬2009; y, por el Art. 24 de la Ley s/n, R.O. 555S, 24¬III¬2009). </a:t>
            </a:r>
            <a:r>
              <a:rPr lang="es-ES" sz="2200" u="sng" dirty="0"/>
              <a:t>La prueba testimonial se recibirá en la etapa del juicio ante el tribunal de garantías penales</a:t>
            </a:r>
            <a:r>
              <a:rPr lang="es-ES" sz="2200" dirty="0"/>
              <a:t>.  Los partes informativos, informes periciales, </a:t>
            </a:r>
            <a:r>
              <a:rPr lang="es-ES" sz="2200" u="sng" dirty="0"/>
              <a:t>versiones de los testigos y cualquier declaración anterior se podrá usar en el juicio con los únicos objetivos de refrescar la memoria y sacar a relucir contradicciones</a:t>
            </a:r>
            <a:r>
              <a:rPr lang="es-ES" sz="2200" dirty="0"/>
              <a:t>, siempre bajo prevención de que no sustituya al testimonio; no serán admitidos como prueba.</a:t>
            </a:r>
          </a:p>
          <a:p>
            <a:endParaRPr lang="es-ES" dirty="0"/>
          </a:p>
          <a:p>
            <a:endParaRPr lang="es-ES" dirty="0"/>
          </a:p>
        </p:txBody>
      </p:sp>
    </p:spTree>
    <p:extLst>
      <p:ext uri="{BB962C8B-B14F-4D97-AF65-F5344CB8AC3E}">
        <p14:creationId xmlns:p14="http://schemas.microsoft.com/office/powerpoint/2010/main" val="4022365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1234" y="888273"/>
            <a:ext cx="9793378" cy="5708469"/>
          </a:xfrm>
        </p:spPr>
        <p:txBody>
          <a:bodyPr>
            <a:normAutofit/>
          </a:bodyPr>
          <a:lstStyle/>
          <a:p>
            <a:pPr algn="just"/>
            <a:r>
              <a:rPr lang="es-ES" sz="2200" b="1" dirty="0"/>
              <a:t>Art. 123.- Testimonio propio</a:t>
            </a:r>
            <a:r>
              <a:rPr lang="es-ES" sz="2200" dirty="0"/>
              <a:t>.- Es el que rinde un tercero que no es parte en el proceso ni ofendido por la infracción. </a:t>
            </a:r>
          </a:p>
          <a:p>
            <a:pPr algn="just"/>
            <a:r>
              <a:rPr lang="es-ES" sz="2200" b="1" dirty="0"/>
              <a:t>Art. 216.- Atribuciones del Fiscal</a:t>
            </a:r>
            <a:r>
              <a:rPr lang="es-ES" sz="2200" dirty="0"/>
              <a:t>.- (Reformado por la Disposición Reformatoria Tercera, núm.. 1, de la Ley s/n, R.O. 544¬S, 9¬III¬2009).</a:t>
            </a:r>
            <a:r>
              <a:rPr lang="es-ES" sz="2200" u="sng" dirty="0"/>
              <a:t>La Fiscal o el Fiscal deberá, especialmente</a:t>
            </a:r>
            <a:r>
              <a:rPr lang="es-ES" sz="2200" dirty="0"/>
              <a:t>:</a:t>
            </a:r>
          </a:p>
          <a:p>
            <a:pPr marL="0" indent="0" algn="just">
              <a:buNone/>
            </a:pPr>
            <a:r>
              <a:rPr lang="es-ES" sz="2200" dirty="0"/>
              <a:t>3. (Reformado por la Disposición Reformatoria Tercera, núm.. 1, de la Ley s/n, R.O. 544¬S, 9¬III-2009; y, por las Disposiciones Generales Quinta y Sexta de la Ley s/n, R.O. 555-S, 24¬III2009).- </a:t>
            </a:r>
            <a:r>
              <a:rPr lang="es-ES" sz="2200" u="sng" dirty="0"/>
              <a:t>Recibir del ofendido y de las personas que hubiesen presenciado los hechos o de aquellas a quienes constare algún dato sobre el hecho o sus autores, sin juramento, las versiones que dieren</a:t>
            </a:r>
            <a:r>
              <a:rPr lang="es-ES" sz="2200" dirty="0"/>
              <a:t>. Se les advertirá de la obligación que tienen de presentarse a declarar ante la jueza o juez de garantías penales o ante el tribunal de garantías penales. Estos datos se consignarán en el acta que será suscrita por las personas intervinientes; </a:t>
            </a:r>
          </a:p>
        </p:txBody>
      </p:sp>
    </p:spTree>
    <p:extLst>
      <p:ext uri="{BB962C8B-B14F-4D97-AF65-F5344CB8AC3E}">
        <p14:creationId xmlns:p14="http://schemas.microsoft.com/office/powerpoint/2010/main" val="222010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QUE ES UNA ENTREVISTA</a:t>
            </a:r>
          </a:p>
        </p:txBody>
      </p:sp>
      <p:sp>
        <p:nvSpPr>
          <p:cNvPr id="3" name="Marcador de contenido 2"/>
          <p:cNvSpPr>
            <a:spLocks noGrp="1"/>
          </p:cNvSpPr>
          <p:nvPr>
            <p:ph idx="1"/>
          </p:nvPr>
        </p:nvSpPr>
        <p:spPr>
          <a:xfrm>
            <a:off x="1606731" y="2133600"/>
            <a:ext cx="9897881" cy="3777622"/>
          </a:xfrm>
        </p:spPr>
        <p:txBody>
          <a:bodyPr>
            <a:normAutofit/>
          </a:bodyPr>
          <a:lstStyle/>
          <a:p>
            <a:pPr algn="just"/>
            <a:r>
              <a:rPr lang="es-CO" sz="2800" dirty="0"/>
              <a:t>Es básicamente un proceso de comunicación, generalmente entre dos personas, donde se pretende obtener una información que una de ellas posee y la otra quiere obtener.</a:t>
            </a:r>
          </a:p>
        </p:txBody>
      </p:sp>
    </p:spTree>
    <p:extLst>
      <p:ext uri="{BB962C8B-B14F-4D97-AF65-F5344CB8AC3E}">
        <p14:creationId xmlns:p14="http://schemas.microsoft.com/office/powerpoint/2010/main" val="3192611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24297" y="836023"/>
            <a:ext cx="9780315" cy="5721531"/>
          </a:xfrm>
        </p:spPr>
        <p:txBody>
          <a:bodyPr>
            <a:normAutofit/>
          </a:bodyPr>
          <a:lstStyle/>
          <a:p>
            <a:pPr marL="0" indent="0" algn="just">
              <a:buNone/>
            </a:pPr>
            <a:r>
              <a:rPr lang="es-ES" sz="2200" dirty="0"/>
              <a:t>La Fiscal o el Fiscal podrá delegar la práctica de las diligencias a que se refieren los numerales 2, 3 y 5 a la Policía Judicial o a investigadores especializados bajo la dirección de ésta.</a:t>
            </a:r>
          </a:p>
          <a:p>
            <a:pPr algn="just"/>
            <a:r>
              <a:rPr lang="es-ES" sz="2200" b="1" dirty="0"/>
              <a:t>Art. 252.- Existencia del delito y culpabilidad</a:t>
            </a:r>
            <a:r>
              <a:rPr lang="es-ES" sz="2200" dirty="0"/>
              <a:t>.- (Reformado por la Disposición Reformatoria Tercera, núm.. 1, de la Ley s/n, R.O. 544¬S, 9¬III¬2009; y, por el Art. 66 de la Ley s/n, R.O. 555¬ S, 24¬III¬2009).- La certeza de la existencia del delito y de </a:t>
            </a:r>
            <a:r>
              <a:rPr lang="es-ES" sz="2200" u="sng" dirty="0"/>
              <a:t>la culpabilidad del acusado se obtendrá de las pruebas de cargo y descargo que aporten los sujetos procesales en esta etapa</a:t>
            </a:r>
            <a:r>
              <a:rPr lang="es-ES" sz="2200" dirty="0"/>
              <a:t>, sin perjuicio de los anticipos jurisdiccionales de prueba que se hubiesen practicado en la etapa de instrucción Fiscal.</a:t>
            </a:r>
          </a:p>
          <a:p>
            <a:endParaRPr lang="es-ES" sz="2000" dirty="0"/>
          </a:p>
        </p:txBody>
      </p:sp>
    </p:spTree>
    <p:extLst>
      <p:ext uri="{BB962C8B-B14F-4D97-AF65-F5344CB8AC3E}">
        <p14:creationId xmlns:p14="http://schemas.microsoft.com/office/powerpoint/2010/main" val="3502685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72046" y="731519"/>
            <a:ext cx="9832566" cy="5747657"/>
          </a:xfrm>
        </p:spPr>
        <p:txBody>
          <a:bodyPr>
            <a:normAutofit/>
          </a:bodyPr>
          <a:lstStyle/>
          <a:p>
            <a:pPr algn="just"/>
            <a:r>
              <a:rPr lang="es-ES" sz="2200" dirty="0"/>
              <a:t>- </a:t>
            </a:r>
            <a:r>
              <a:rPr lang="es-ES" sz="2200" b="1" dirty="0"/>
              <a:t>Art. 298.- Testimonios solicitados por el acusado</a:t>
            </a:r>
            <a:r>
              <a:rPr lang="es-ES" sz="2200" dirty="0"/>
              <a:t>.- (Reformado por la Disposición Reformatoria Tercera, núm.. 1, de la Ley s/n, R.O. 544¬S, 9¬III¬2009). El presidente ordenará que el secretario llame uno a uno a los peritos y testigos de la lista presentada por el acusado, según el orden que conste en la lista prevista en el artículo 267, para que también sean examinados, en la misma forma en que se procedió con los testigos propuestos por la Fiscal o el Fiscal y el acusador particular.</a:t>
            </a:r>
          </a:p>
          <a:p>
            <a:pPr algn="just"/>
            <a:endParaRPr lang="es-CO" dirty="0"/>
          </a:p>
          <a:p>
            <a:endParaRPr lang="es-CO" dirty="0"/>
          </a:p>
          <a:p>
            <a:endParaRPr lang="es-CO" dirty="0"/>
          </a:p>
          <a:p>
            <a:endParaRPr lang="es-CO" dirty="0"/>
          </a:p>
          <a:p>
            <a:endParaRPr lang="es-ES" dirty="0"/>
          </a:p>
          <a:p>
            <a:r>
              <a:rPr lang="es-CO" u="sng" dirty="0">
                <a:hlinkClick r:id="rId2"/>
              </a:rPr>
              <a:t>https://www.registrocivil.gob.ec/wp-content/uploads/downloads/2014/01/este-es-19-C%C3%93DIGO-DE-PROCEDIMIENTO-PENAL-Reglamentos-Generales.pdf</a:t>
            </a:r>
            <a:endParaRPr lang="es-ES" dirty="0"/>
          </a:p>
          <a:p>
            <a:endParaRPr lang="es-ES" dirty="0"/>
          </a:p>
          <a:p>
            <a:pPr marL="0" indent="0">
              <a:buNone/>
            </a:pPr>
            <a:endParaRPr lang="es-ES" dirty="0"/>
          </a:p>
        </p:txBody>
      </p:sp>
    </p:spTree>
    <p:extLst>
      <p:ext uri="{BB962C8B-B14F-4D97-AF65-F5344CB8AC3E}">
        <p14:creationId xmlns:p14="http://schemas.microsoft.com/office/powerpoint/2010/main" val="2852419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38930"/>
          </a:xfrm>
        </p:spPr>
        <p:txBody>
          <a:bodyPr/>
          <a:lstStyle/>
          <a:p>
            <a:r>
              <a:rPr lang="es-CO" dirty="0"/>
              <a:t>ENTREVISTA JUDICIAL/FORENSE EN PERÚ</a:t>
            </a:r>
            <a:endParaRPr lang="es-ES" dirty="0"/>
          </a:p>
        </p:txBody>
      </p:sp>
      <p:sp>
        <p:nvSpPr>
          <p:cNvPr id="3" name="Marcador de contenido 2"/>
          <p:cNvSpPr>
            <a:spLocks noGrp="1"/>
          </p:cNvSpPr>
          <p:nvPr>
            <p:ph idx="1"/>
          </p:nvPr>
        </p:nvSpPr>
        <p:spPr>
          <a:xfrm>
            <a:off x="1750423" y="1345474"/>
            <a:ext cx="9754189" cy="4565748"/>
          </a:xfrm>
        </p:spPr>
        <p:txBody>
          <a:bodyPr/>
          <a:lstStyle/>
          <a:p>
            <a:pPr algn="just"/>
            <a:r>
              <a:rPr lang="es-ES" sz="2200" b="1" dirty="0"/>
              <a:t>Artículo I.- Justicia Penal</a:t>
            </a:r>
          </a:p>
          <a:p>
            <a:pPr marL="0" indent="0" algn="just">
              <a:buNone/>
            </a:pPr>
            <a:r>
              <a:rPr lang="es-ES" sz="2200" dirty="0"/>
              <a:t>3. </a:t>
            </a:r>
            <a:r>
              <a:rPr lang="es-ES" sz="2200" u="sng" dirty="0"/>
              <a:t>Las partes intervendrán en el proceso con iguales posibilidades de ejercer las facultades y derechos </a:t>
            </a:r>
            <a:r>
              <a:rPr lang="es-ES" sz="2200" dirty="0"/>
              <a:t>previstos en la Constitución y en este Código. Los jueces preservarán el principio de igualdad procesal, debiendo allanar todos los obstáculos que impidan o dificulten su vigencia.</a:t>
            </a:r>
          </a:p>
          <a:p>
            <a:pPr algn="just"/>
            <a:r>
              <a:rPr lang="es-ES" sz="2200" b="1" dirty="0"/>
              <a:t>Artículo Vlll.- Legitimidad de la prueba</a:t>
            </a:r>
          </a:p>
          <a:p>
            <a:pPr marL="0" indent="0" algn="just">
              <a:buNone/>
            </a:pPr>
            <a:r>
              <a:rPr lang="es-ES" sz="2200" dirty="0"/>
              <a:t>1. Todo medio de prueba será valorado sólo si ha sido obtenido e incorporado al proceso por un procedimiento constitucionalmente legítimo.</a:t>
            </a:r>
          </a:p>
          <a:p>
            <a:pPr algn="just"/>
            <a:endParaRPr lang="es-ES" dirty="0"/>
          </a:p>
        </p:txBody>
      </p:sp>
    </p:spTree>
    <p:extLst>
      <p:ext uri="{BB962C8B-B14F-4D97-AF65-F5344CB8AC3E}">
        <p14:creationId xmlns:p14="http://schemas.microsoft.com/office/powerpoint/2010/main" val="2000911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76549" y="1160060"/>
            <a:ext cx="10241280" cy="5449746"/>
          </a:xfrm>
        </p:spPr>
        <p:txBody>
          <a:bodyPr>
            <a:noAutofit/>
          </a:bodyPr>
          <a:lstStyle/>
          <a:p>
            <a:pPr algn="just"/>
            <a:r>
              <a:rPr lang="es-ES" sz="2200" b="1" dirty="0"/>
              <a:t>Artículo IX.- Derecho de defensa</a:t>
            </a:r>
          </a:p>
          <a:p>
            <a:pPr marL="0" indent="0" algn="just">
              <a:buNone/>
            </a:pPr>
            <a:r>
              <a:rPr lang="es-ES" sz="2200" dirty="0"/>
              <a:t>1. Toda persona tiene derecho inviolable e irrestricto a que se le informe de sus derechos, a que se le comunique de inmediato y detalladamente la imputación formulada en su contra, y a ser asistida por un Abogado Defensor de su elección o, en su caso, por un abogado de oficio, desde que es citada o detenida por la autoridad. </a:t>
            </a:r>
            <a:r>
              <a:rPr lang="es-ES" sz="2200" u="sng" dirty="0"/>
              <a:t>También tiene derecho a que se le conceda un tiempo razonable para que prepare su defensa; a ejercer su autodefensa material; a intervenir, en plena igualdad, en la actividad probatoria; y, en las condiciones previstas por la Ley, a utilizar los medios de prueba pertinentes</a:t>
            </a:r>
            <a:r>
              <a:rPr lang="es-ES" sz="2200" dirty="0"/>
              <a:t>. El ejercicio del derecho de defensa se extiende a todo estado y grado del procedimiento, en la forma y oportunidad que la ley señala.</a:t>
            </a:r>
          </a:p>
        </p:txBody>
      </p:sp>
    </p:spTree>
    <p:extLst>
      <p:ext uri="{BB962C8B-B14F-4D97-AF65-F5344CB8AC3E}">
        <p14:creationId xmlns:p14="http://schemas.microsoft.com/office/powerpoint/2010/main" val="3015631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08484" y="974557"/>
            <a:ext cx="9796128" cy="5344355"/>
          </a:xfrm>
        </p:spPr>
        <p:txBody>
          <a:bodyPr>
            <a:normAutofit/>
          </a:bodyPr>
          <a:lstStyle/>
          <a:p>
            <a:pPr lvl="0" algn="just">
              <a:buClr>
                <a:srgbClr val="A53010"/>
              </a:buClr>
            </a:pPr>
            <a:r>
              <a:rPr lang="es-ES" sz="2100" b="1" dirty="0">
                <a:solidFill>
                  <a:prstClr val="black">
                    <a:lumMod val="75000"/>
                    <a:lumOff val="25000"/>
                  </a:prstClr>
                </a:solidFill>
              </a:rPr>
              <a:t>Artículo 68.- Atribuciones de la Policía</a:t>
            </a:r>
          </a:p>
          <a:p>
            <a:pPr marL="0" lvl="0" indent="0" algn="just">
              <a:buClr>
                <a:srgbClr val="A53010"/>
              </a:buClr>
              <a:buNone/>
            </a:pPr>
            <a:r>
              <a:rPr lang="es-ES" sz="2100" dirty="0">
                <a:solidFill>
                  <a:prstClr val="black">
                    <a:lumMod val="75000"/>
                    <a:lumOff val="25000"/>
                  </a:prstClr>
                </a:solidFill>
              </a:rPr>
              <a:t>1.La Policía Nacional en función de investigación, sin perjuicio de lo dispuesto en el artículo anterior y en las normas sobre investigación, </a:t>
            </a:r>
            <a:r>
              <a:rPr lang="es-ES" sz="2100" u="sng" dirty="0">
                <a:solidFill>
                  <a:prstClr val="black">
                    <a:lumMod val="75000"/>
                    <a:lumOff val="25000"/>
                  </a:prstClr>
                </a:solidFill>
              </a:rPr>
              <a:t>bajo la conducción del Fiscal</a:t>
            </a:r>
            <a:r>
              <a:rPr lang="es-ES" sz="2100" dirty="0">
                <a:solidFill>
                  <a:prstClr val="black">
                    <a:lumMod val="75000"/>
                    <a:lumOff val="25000"/>
                  </a:prstClr>
                </a:solidFill>
              </a:rPr>
              <a:t>, podrá realizar lo siguiente:</a:t>
            </a:r>
          </a:p>
          <a:p>
            <a:pPr marL="0" lvl="0" indent="0" algn="just">
              <a:buClr>
                <a:srgbClr val="A53010"/>
              </a:buClr>
              <a:buNone/>
            </a:pPr>
            <a:r>
              <a:rPr lang="es-ES" sz="2100" u="sng" dirty="0">
                <a:solidFill>
                  <a:prstClr val="black">
                    <a:lumMod val="75000"/>
                    <a:lumOff val="25000"/>
                  </a:prstClr>
                </a:solidFill>
              </a:rPr>
              <a:t>f. Recibir las declaraciones de quienes hayan presenciado la comisión de los hechos.</a:t>
            </a:r>
          </a:p>
          <a:p>
            <a:pPr lvl="0" algn="just">
              <a:buClr>
                <a:srgbClr val="A53010"/>
              </a:buClr>
            </a:pPr>
            <a:r>
              <a:rPr lang="es-ES" sz="2200" b="1" dirty="0">
                <a:solidFill>
                  <a:prstClr val="black">
                    <a:lumMod val="75000"/>
                    <a:lumOff val="25000"/>
                  </a:prstClr>
                </a:solidFill>
              </a:rPr>
              <a:t>Artículo 84.- Derechos y deberes del abogado defensor</a:t>
            </a:r>
          </a:p>
          <a:p>
            <a:pPr marL="0" lvl="0" indent="0" algn="just">
              <a:buClr>
                <a:srgbClr val="A53010"/>
              </a:buClr>
              <a:buNone/>
            </a:pPr>
            <a:r>
              <a:rPr lang="es-ES" sz="2200" dirty="0">
                <a:solidFill>
                  <a:prstClr val="black">
                    <a:lumMod val="75000"/>
                    <a:lumOff val="25000"/>
                  </a:prstClr>
                </a:solidFill>
              </a:rPr>
              <a:t>El abogado defensor goza de todos los derechos que la ley le confiere para el ejercicio de su profesión, especialmente de los siguientes:</a:t>
            </a:r>
          </a:p>
          <a:p>
            <a:pPr marL="0" lvl="0" indent="0" algn="just">
              <a:buClr>
                <a:srgbClr val="A53010"/>
              </a:buClr>
              <a:buNone/>
            </a:pPr>
            <a:r>
              <a:rPr lang="es-ES" sz="2200" dirty="0">
                <a:solidFill>
                  <a:prstClr val="black">
                    <a:lumMod val="75000"/>
                    <a:lumOff val="25000"/>
                  </a:prstClr>
                </a:solidFill>
              </a:rPr>
              <a:t>2. </a:t>
            </a:r>
            <a:r>
              <a:rPr lang="es-ES" sz="2200" u="sng" dirty="0">
                <a:solidFill>
                  <a:prstClr val="black">
                    <a:lumMod val="75000"/>
                    <a:lumOff val="25000"/>
                  </a:prstClr>
                </a:solidFill>
              </a:rPr>
              <a:t>Interrogar directamente a su defendido, así como a los demás procesados, testigos y peritos.</a:t>
            </a:r>
          </a:p>
          <a:p>
            <a:pPr marL="0" lvl="0" indent="0" algn="just">
              <a:buClr>
                <a:srgbClr val="A53010"/>
              </a:buClr>
              <a:buNone/>
            </a:pPr>
            <a:r>
              <a:rPr lang="es-ES" sz="2200" u="sng" dirty="0">
                <a:solidFill>
                  <a:prstClr val="black">
                    <a:lumMod val="75000"/>
                    <a:lumOff val="25000"/>
                  </a:prstClr>
                </a:solidFill>
              </a:rPr>
              <a:t>5. Aportar los medios de investigación y de prueba que estime pertinentes.</a:t>
            </a:r>
          </a:p>
          <a:p>
            <a:pPr marL="0" lvl="0" indent="0" algn="just">
              <a:buClr>
                <a:srgbClr val="A53010"/>
              </a:buClr>
              <a:buNone/>
            </a:pPr>
            <a:endParaRPr lang="es-ES" sz="2100" u="sng" dirty="0">
              <a:solidFill>
                <a:prstClr val="black">
                  <a:lumMod val="75000"/>
                  <a:lumOff val="25000"/>
                </a:prstClr>
              </a:solidFill>
            </a:endParaRPr>
          </a:p>
          <a:p>
            <a:endParaRPr lang="es-ES" dirty="0"/>
          </a:p>
        </p:txBody>
      </p:sp>
    </p:spTree>
    <p:extLst>
      <p:ext uri="{BB962C8B-B14F-4D97-AF65-F5344CB8AC3E}">
        <p14:creationId xmlns:p14="http://schemas.microsoft.com/office/powerpoint/2010/main" val="2603462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24297" y="822959"/>
            <a:ext cx="10045337" cy="5656218"/>
          </a:xfrm>
        </p:spPr>
        <p:txBody>
          <a:bodyPr>
            <a:normAutofit/>
          </a:bodyPr>
          <a:lstStyle/>
          <a:p>
            <a:pPr algn="just"/>
            <a:r>
              <a:rPr lang="es-ES" sz="2200" b="1" dirty="0"/>
              <a:t>TÍTULO II: LOS MEDIOS DE PRUEBA; CAPÍTULO II: EL TESTIMONIO</a:t>
            </a:r>
          </a:p>
          <a:p>
            <a:pPr algn="just"/>
            <a:r>
              <a:rPr lang="es-ES" sz="2200" b="1" dirty="0"/>
              <a:t>Artículo 166.- Contenido de la declaración</a:t>
            </a:r>
          </a:p>
          <a:p>
            <a:pPr marL="0" indent="0" algn="just">
              <a:buNone/>
            </a:pPr>
            <a:r>
              <a:rPr lang="es-ES" sz="2200" dirty="0"/>
              <a:t>1. </a:t>
            </a:r>
            <a:r>
              <a:rPr lang="es-ES" sz="2200" u="sng" dirty="0"/>
              <a:t>La declaración del testigo versa sobre lo percibido en relación con los hechos objeto de prueba</a:t>
            </a:r>
            <a:r>
              <a:rPr lang="es-ES" sz="2200" dirty="0"/>
              <a:t>.</a:t>
            </a:r>
          </a:p>
          <a:p>
            <a:pPr marL="0" lvl="0" indent="0" algn="just">
              <a:buClr>
                <a:srgbClr val="A53010"/>
              </a:buClr>
              <a:buNone/>
            </a:pPr>
            <a:r>
              <a:rPr lang="es-ES" sz="2200" dirty="0">
                <a:solidFill>
                  <a:prstClr val="black">
                    <a:lumMod val="75000"/>
                    <a:lumOff val="25000"/>
                  </a:prstClr>
                </a:solidFill>
              </a:rPr>
              <a:t>2. </a:t>
            </a:r>
            <a:r>
              <a:rPr lang="es-ES" sz="2200" u="sng" dirty="0">
                <a:solidFill>
                  <a:prstClr val="black">
                    <a:lumMod val="75000"/>
                    <a:lumOff val="25000"/>
                  </a:prstClr>
                </a:solidFill>
              </a:rPr>
              <a:t>Si el conocimiento del testigo es indirecto o se trata de un testigo de referencia, debe señalar el momento, lugar, las personas y medios por los cuales lo obtuvo. Se insistirá, aun de oficio, en lograr la declaración de las personas indicadas por el testigo de referencia como fuente de conocimiento.</a:t>
            </a:r>
            <a:r>
              <a:rPr lang="es-ES" sz="2200" dirty="0">
                <a:solidFill>
                  <a:prstClr val="black">
                    <a:lumMod val="75000"/>
                    <a:lumOff val="25000"/>
                  </a:prstClr>
                </a:solidFill>
              </a:rPr>
              <a:t> Si dicho testigo se niega a proporcionar la identidad de esa persona, su testimonio no podrá ser utilizado.</a:t>
            </a:r>
          </a:p>
          <a:p>
            <a:pPr algn="just"/>
            <a:endParaRPr lang="es-ES" dirty="0"/>
          </a:p>
        </p:txBody>
      </p:sp>
    </p:spTree>
    <p:extLst>
      <p:ext uri="{BB962C8B-B14F-4D97-AF65-F5344CB8AC3E}">
        <p14:creationId xmlns:p14="http://schemas.microsoft.com/office/powerpoint/2010/main" val="2596933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72046" y="822959"/>
            <a:ext cx="9832566" cy="5617029"/>
          </a:xfrm>
        </p:spPr>
        <p:txBody>
          <a:bodyPr>
            <a:normAutofit/>
          </a:bodyPr>
          <a:lstStyle/>
          <a:p>
            <a:pPr algn="just"/>
            <a:r>
              <a:rPr lang="es-ES" sz="2200" b="1" dirty="0"/>
              <a:t>Artículo 378.- Examen de testigos y peritos</a:t>
            </a:r>
          </a:p>
          <a:p>
            <a:pPr marL="0" indent="0" algn="just">
              <a:buNone/>
            </a:pPr>
            <a:r>
              <a:rPr lang="es-ES" sz="2200" dirty="0"/>
              <a:t>6. </a:t>
            </a:r>
            <a:r>
              <a:rPr lang="es-ES" sz="2200" u="sng" dirty="0"/>
              <a:t>Si un testigo o perito declara que ya no se acuerda de un hecho, se puede leer la parte correspondiente del acto sobre su interrogatorio anterior para hacer memoria</a:t>
            </a:r>
            <a:r>
              <a:rPr lang="es-ES" sz="2200" dirty="0"/>
              <a:t>. </a:t>
            </a:r>
            <a:r>
              <a:rPr lang="es-ES" sz="2200" u="sng" dirty="0"/>
              <a:t>Se dispondrá lo mismo si en el interrogatorio surge una contradicción con la declaración anterior que no se puede constatar o superar de otra manera</a:t>
            </a:r>
            <a:r>
              <a:rPr lang="es-ES" sz="2200" dirty="0"/>
              <a:t>.</a:t>
            </a:r>
          </a:p>
          <a:p>
            <a:pPr marL="0" indent="0" algn="just">
              <a:buNone/>
            </a:pPr>
            <a:endParaRPr lang="es-CO" sz="2200" dirty="0"/>
          </a:p>
          <a:p>
            <a:pPr marL="0" indent="0" algn="just">
              <a:buNone/>
            </a:pPr>
            <a:endParaRPr lang="es-CO" sz="2200" dirty="0"/>
          </a:p>
          <a:p>
            <a:pPr marL="0" indent="0" algn="just">
              <a:buNone/>
            </a:pPr>
            <a:endParaRPr lang="es-CO" sz="2200" dirty="0"/>
          </a:p>
          <a:p>
            <a:pPr marL="0" indent="0" algn="just">
              <a:buNone/>
            </a:pPr>
            <a:endParaRPr lang="es-ES" sz="2200" dirty="0"/>
          </a:p>
          <a:p>
            <a:pPr algn="just"/>
            <a:r>
              <a:rPr lang="es-CO" u="sng" dirty="0">
                <a:hlinkClick r:id="rId2"/>
              </a:rPr>
              <a:t>https://lpderecho.pe/nuevo-codigo-procesal-penal-peruano-actualizado/</a:t>
            </a:r>
            <a:endParaRPr lang="es-ES" dirty="0"/>
          </a:p>
          <a:p>
            <a:endParaRPr lang="es-ES" dirty="0"/>
          </a:p>
        </p:txBody>
      </p:sp>
    </p:spTree>
    <p:extLst>
      <p:ext uri="{BB962C8B-B14F-4D97-AF65-F5344CB8AC3E}">
        <p14:creationId xmlns:p14="http://schemas.microsoft.com/office/powerpoint/2010/main" val="1815349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6549" y="624110"/>
            <a:ext cx="9875520" cy="917307"/>
          </a:xfrm>
        </p:spPr>
        <p:txBody>
          <a:bodyPr>
            <a:normAutofit/>
          </a:bodyPr>
          <a:lstStyle/>
          <a:p>
            <a:r>
              <a:rPr lang="es-CO" sz="3400" dirty="0"/>
              <a:t>ENTREVISTA JUDICIAL/FORENSE EN COLOMBIA</a:t>
            </a:r>
          </a:p>
        </p:txBody>
      </p:sp>
      <p:sp>
        <p:nvSpPr>
          <p:cNvPr id="3" name="Marcador de contenido 2"/>
          <p:cNvSpPr>
            <a:spLocks noGrp="1"/>
          </p:cNvSpPr>
          <p:nvPr>
            <p:ph idx="1"/>
          </p:nvPr>
        </p:nvSpPr>
        <p:spPr>
          <a:xfrm>
            <a:off x="1632857" y="1541417"/>
            <a:ext cx="10019212" cy="5016137"/>
          </a:xfrm>
        </p:spPr>
        <p:txBody>
          <a:bodyPr>
            <a:normAutofit/>
          </a:bodyPr>
          <a:lstStyle/>
          <a:p>
            <a:pPr marL="0" indent="0" algn="just">
              <a:buNone/>
            </a:pPr>
            <a:r>
              <a:rPr lang="es-ES" sz="2100" b="1" dirty="0"/>
              <a:t>ARTÍCULO 15. CONTRADICCIÓN.</a:t>
            </a:r>
            <a:r>
              <a:rPr lang="es-ES" sz="2100" dirty="0"/>
              <a:t> </a:t>
            </a:r>
            <a:r>
              <a:rPr lang="es-ES" sz="2100" u="sng" dirty="0"/>
              <a:t>Las partes tendrán derecho a conocer y controvertir las pruebas, así como a intervenir en su formación</a:t>
            </a:r>
            <a:r>
              <a:rPr lang="es-ES" sz="2100" dirty="0"/>
              <a:t>, tanto las que sean producidas o incorporadas en el juicio oral y en el incidente de reparación integral, como las que se practiquen en forma anticipada.</a:t>
            </a:r>
            <a:br>
              <a:rPr lang="es-CO" dirty="0"/>
            </a:br>
            <a:endParaRPr lang="es-CO" dirty="0"/>
          </a:p>
          <a:p>
            <a:pPr marL="0" lvl="0" indent="0" algn="just">
              <a:buNone/>
            </a:pPr>
            <a:r>
              <a:rPr lang="es-CO" sz="2100" b="1" dirty="0">
                <a:solidFill>
                  <a:prstClr val="black">
                    <a:lumMod val="75000"/>
                    <a:lumOff val="25000"/>
                  </a:prstClr>
                </a:solidFill>
              </a:rPr>
              <a:t>ARTÍCULO 206. ENTREVISTA</a:t>
            </a:r>
            <a:r>
              <a:rPr lang="es-CO" sz="2100" dirty="0">
                <a:solidFill>
                  <a:prstClr val="black">
                    <a:lumMod val="75000"/>
                    <a:lumOff val="25000"/>
                  </a:prstClr>
                </a:solidFill>
              </a:rPr>
              <a:t>. Cuando la policía judicial, en desarrollo de su actividad, considere fundadamente </a:t>
            </a:r>
            <a:r>
              <a:rPr lang="es-CO" sz="2100" u="sng" dirty="0">
                <a:solidFill>
                  <a:prstClr val="black">
                    <a:lumMod val="75000"/>
                    <a:lumOff val="25000"/>
                  </a:prstClr>
                </a:solidFill>
              </a:rPr>
              <a:t>que una persona fue víctima o testigo presencial de un delito o que tiene alguna información útil para la indagación o investigación que adelanta, realizará entrevista con ella </a:t>
            </a:r>
            <a:r>
              <a:rPr lang="es-CO" sz="2100" dirty="0">
                <a:solidFill>
                  <a:prstClr val="black">
                    <a:lumMod val="75000"/>
                    <a:lumOff val="25000"/>
                  </a:prstClr>
                </a:solidFill>
              </a:rPr>
              <a:t>y, si fuere del caso, le dará la protección necesaria.</a:t>
            </a:r>
          </a:p>
          <a:p>
            <a:pPr marL="0" indent="0" algn="just">
              <a:buNone/>
            </a:pPr>
            <a:r>
              <a:rPr lang="es-CO" sz="2200" u="sng" dirty="0">
                <a:solidFill>
                  <a:prstClr val="black">
                    <a:lumMod val="75000"/>
                    <a:lumOff val="25000"/>
                  </a:prstClr>
                </a:solidFill>
              </a:rPr>
              <a:t>La entrevista se efectuará observando las reglas técnicas pertinentes y se emplearán los medios idóneos para registrar los resultados del acto investigativo</a:t>
            </a:r>
            <a:r>
              <a:rPr lang="es-CO" sz="2200" dirty="0">
                <a:solidFill>
                  <a:prstClr val="black">
                    <a:lumMod val="75000"/>
                    <a:lumOff val="25000"/>
                  </a:prstClr>
                </a:solidFill>
              </a:rPr>
              <a:t>.</a:t>
            </a:r>
            <a:endParaRPr lang="es-CO" dirty="0"/>
          </a:p>
        </p:txBody>
      </p:sp>
    </p:spTree>
    <p:extLst>
      <p:ext uri="{BB962C8B-B14F-4D97-AF65-F5344CB8AC3E}">
        <p14:creationId xmlns:p14="http://schemas.microsoft.com/office/powerpoint/2010/main" val="3968410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4500" y="775063"/>
            <a:ext cx="9267597" cy="5246914"/>
          </a:xfrm>
        </p:spPr>
        <p:txBody>
          <a:bodyPr>
            <a:normAutofit/>
          </a:bodyPr>
          <a:lstStyle/>
          <a:p>
            <a:pPr marL="0" indent="0" algn="just">
              <a:buClr>
                <a:srgbClr val="A53010"/>
              </a:buClr>
              <a:buNone/>
            </a:pPr>
            <a:r>
              <a:rPr lang="es-CO" sz="2200" dirty="0"/>
              <a:t>Sin perjuicio de lo anterior, el investigador deberá al menos dejar constancia de sus </a:t>
            </a:r>
            <a:r>
              <a:rPr lang="es-CO" sz="2200" u="sng" dirty="0"/>
              <a:t>observaciones en el cuaderno de notas</a:t>
            </a:r>
            <a:r>
              <a:rPr lang="es-CO" sz="2200" dirty="0"/>
              <a:t>, en relación con el resultado de la entrevista.</a:t>
            </a:r>
          </a:p>
          <a:p>
            <a:pPr algn="just"/>
            <a:r>
              <a:rPr lang="es-CO" sz="2200" b="1" dirty="0"/>
              <a:t>ARTÍCULO 206A. ENTREVISTA FORENSE A NIÑOS, NIÑAS Y ADOLESCENTES VÍCTIMAS DE DELITOS TIPIFICADOS EN EL TÍTULO IV DEL CÓDIGO PENAL, AL IGUAL QUE EN LOS ARTÍCULOS 138, 139, 141, 188a, 188c, 188d, RELACIONADOS CON VIOLENCIA SEXUAL</a:t>
            </a:r>
            <a:r>
              <a:rPr lang="es-CO" sz="2200" dirty="0"/>
              <a:t>. </a:t>
            </a:r>
          </a:p>
          <a:p>
            <a:pPr marL="0" indent="0" algn="just">
              <a:buNone/>
            </a:pPr>
            <a:r>
              <a:rPr lang="es-CO" sz="2200" dirty="0"/>
              <a:t>d) </a:t>
            </a:r>
            <a:r>
              <a:rPr lang="es-CO" sz="2200" u="sng" dirty="0"/>
              <a:t>La entrevista forense de niños, niñas o adolescentes víctimas de violencia sexual será realizada por personal del Cuerpo Técnico de Investigación </a:t>
            </a:r>
            <a:r>
              <a:rPr lang="es-CO" sz="2200" dirty="0"/>
              <a:t>de la Fiscalía General de la Nación, </a:t>
            </a:r>
            <a:r>
              <a:rPr lang="es-CO" sz="2200" u="sng" dirty="0"/>
              <a:t>entrenado en entrevista forense en niños, niñas y adolescentes, previa revisión del cuestionario por parte del Defensor de Familia</a:t>
            </a:r>
            <a:r>
              <a:rPr lang="es-CO" sz="2200" dirty="0"/>
              <a:t>, sin perjuicio de su presencia en la diligencia.</a:t>
            </a:r>
          </a:p>
          <a:p>
            <a:pPr lvl="0" algn="just">
              <a:buClr>
                <a:srgbClr val="A53010"/>
              </a:buClr>
            </a:pPr>
            <a:endParaRPr lang="es-ES" dirty="0"/>
          </a:p>
        </p:txBody>
      </p:sp>
    </p:spTree>
    <p:extLst>
      <p:ext uri="{BB962C8B-B14F-4D97-AF65-F5344CB8AC3E}">
        <p14:creationId xmlns:p14="http://schemas.microsoft.com/office/powerpoint/2010/main" val="3013439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58983" y="556592"/>
            <a:ext cx="9845629" cy="6027088"/>
          </a:xfrm>
        </p:spPr>
        <p:txBody>
          <a:bodyPr>
            <a:noAutofit/>
          </a:bodyPr>
          <a:lstStyle/>
          <a:p>
            <a:pPr algn="just"/>
            <a:r>
              <a:rPr lang="es-CO" sz="2200" dirty="0"/>
              <a:t>e) </a:t>
            </a:r>
            <a:r>
              <a:rPr lang="es-CO" sz="2200" u="sng" dirty="0"/>
              <a:t>La entrevista forense se llevará a cabo en una Cámara de Gesell o en un espacio físico acondicionado con los implementos adecuados a la edad y etapa evolutiva de la víctima y será grabado o fijado en medio audiovisual o en su defecto en medio técnico o escrito</a:t>
            </a:r>
            <a:r>
              <a:rPr lang="es-CO" sz="2200" dirty="0"/>
              <a:t>.</a:t>
            </a:r>
          </a:p>
          <a:p>
            <a:pPr marL="0" indent="0" algn="just">
              <a:buNone/>
            </a:pPr>
            <a:endParaRPr lang="es-CO" sz="2200" dirty="0"/>
          </a:p>
          <a:p>
            <a:r>
              <a:rPr lang="es-ES" sz="2200" b="1" dirty="0"/>
              <a:t>ARTÍCULO 271. FACULTAD DE ENTREVISTAR.</a:t>
            </a:r>
            <a:r>
              <a:rPr lang="es-ES" sz="2200" dirty="0"/>
              <a:t> </a:t>
            </a:r>
            <a:r>
              <a:rPr lang="es-ES" sz="2200" u="sng" dirty="0"/>
              <a:t>El imputado o su defensor, podrán entrevistar a personas con el fin de encontrar información útil para la defensa. En esta entrevista se emplearán las técnicas aconsejadas por la criminalística.</a:t>
            </a:r>
          </a:p>
          <a:p>
            <a:pPr marL="0" indent="0">
              <a:buNone/>
            </a:pPr>
            <a:r>
              <a:rPr lang="es-ES" sz="2200" u="sng" dirty="0"/>
              <a:t>La entrevista se podrá recoger y conservar por escrito, en grabación magnetofónica, en video o en cualquier otro medio técnico idóneo.</a:t>
            </a:r>
          </a:p>
          <a:p>
            <a:pPr algn="just"/>
            <a:endParaRPr lang="es-CO" sz="2200" dirty="0"/>
          </a:p>
        </p:txBody>
      </p:sp>
    </p:spTree>
    <p:extLst>
      <p:ext uri="{BB962C8B-B14F-4D97-AF65-F5344CB8AC3E}">
        <p14:creationId xmlns:p14="http://schemas.microsoft.com/office/powerpoint/2010/main" val="82866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TIPOS DE ENTREVISTAS</a:t>
            </a:r>
          </a:p>
        </p:txBody>
      </p:sp>
      <p:sp>
        <p:nvSpPr>
          <p:cNvPr id="3" name="Marcador de contenido 2"/>
          <p:cNvSpPr>
            <a:spLocks noGrp="1"/>
          </p:cNvSpPr>
          <p:nvPr>
            <p:ph idx="1"/>
          </p:nvPr>
        </p:nvSpPr>
        <p:spPr>
          <a:xfrm>
            <a:off x="1632857" y="1603513"/>
            <a:ext cx="9871755" cy="4580719"/>
          </a:xfrm>
        </p:spPr>
        <p:txBody>
          <a:bodyPr>
            <a:normAutofit/>
          </a:bodyPr>
          <a:lstStyle/>
          <a:p>
            <a:pPr marL="0" indent="0" algn="just">
              <a:buNone/>
            </a:pPr>
            <a:r>
              <a:rPr lang="es-CO" sz="2500" dirty="0"/>
              <a:t>Según la literatura, existen diferentes formas de clasificar las entrevistas las cuales pueden ser:</a:t>
            </a:r>
          </a:p>
          <a:p>
            <a:pPr algn="just"/>
            <a:endParaRPr lang="es-CO" sz="2500" dirty="0"/>
          </a:p>
          <a:p>
            <a:pPr algn="just"/>
            <a:r>
              <a:rPr lang="es-CO" sz="2500" dirty="0"/>
              <a:t>Entrevistas de trabajo. Estas pueden ser:</a:t>
            </a:r>
          </a:p>
          <a:p>
            <a:pPr algn="just">
              <a:buFont typeface="Wingdings" panose="05000000000000000000" pitchFamily="2" charset="2"/>
              <a:buChar char="Ø"/>
            </a:pPr>
            <a:r>
              <a:rPr lang="es-CO" sz="2500" dirty="0"/>
              <a:t>Libre: donde el aspirante se expresa libremente</a:t>
            </a:r>
          </a:p>
          <a:p>
            <a:pPr algn="just">
              <a:buFont typeface="Wingdings" panose="05000000000000000000" pitchFamily="2" charset="2"/>
              <a:buChar char="Ø"/>
            </a:pPr>
            <a:r>
              <a:rPr lang="es-CO" sz="2500" dirty="0"/>
              <a:t>Estructurada: sujeta a un cuestionario previo</a:t>
            </a:r>
          </a:p>
          <a:p>
            <a:pPr algn="just">
              <a:buFont typeface="Wingdings" panose="05000000000000000000" pitchFamily="2" charset="2"/>
              <a:buChar char="Ø"/>
            </a:pPr>
            <a:r>
              <a:rPr lang="es-CO" sz="2500" dirty="0"/>
              <a:t>Semiestructurada; técnica mixta entre las anteriores</a:t>
            </a:r>
          </a:p>
          <a:p>
            <a:pPr algn="just">
              <a:buFont typeface="Wingdings" panose="05000000000000000000" pitchFamily="2" charset="2"/>
              <a:buChar char="Ø"/>
            </a:pPr>
            <a:r>
              <a:rPr lang="es-CO" sz="2500" dirty="0"/>
              <a:t>De incidentes críticos: como resolvió una situación compleja personal y/o laboral</a:t>
            </a:r>
          </a:p>
          <a:p>
            <a:pPr algn="just"/>
            <a:endParaRPr lang="es-CO" sz="2000" dirty="0"/>
          </a:p>
          <a:p>
            <a:pPr algn="just"/>
            <a:endParaRPr lang="es-CO" sz="2000" dirty="0"/>
          </a:p>
          <a:p>
            <a:pPr algn="just"/>
            <a:endParaRPr lang="es-CO" sz="2000" dirty="0"/>
          </a:p>
        </p:txBody>
      </p:sp>
    </p:spTree>
    <p:extLst>
      <p:ext uri="{BB962C8B-B14F-4D97-AF65-F5344CB8AC3E}">
        <p14:creationId xmlns:p14="http://schemas.microsoft.com/office/powerpoint/2010/main" val="1578548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¿LA ENTREVISTA ES PRUEBA?</a:t>
            </a:r>
          </a:p>
        </p:txBody>
      </p:sp>
      <p:sp>
        <p:nvSpPr>
          <p:cNvPr id="3" name="Marcador de contenido 2"/>
          <p:cNvSpPr>
            <a:spLocks noGrp="1"/>
          </p:cNvSpPr>
          <p:nvPr>
            <p:ph idx="1"/>
          </p:nvPr>
        </p:nvSpPr>
        <p:spPr>
          <a:xfrm>
            <a:off x="1593669" y="1497496"/>
            <a:ext cx="9910943" cy="4413726"/>
          </a:xfrm>
        </p:spPr>
        <p:txBody>
          <a:bodyPr>
            <a:noAutofit/>
          </a:bodyPr>
          <a:lstStyle/>
          <a:p>
            <a:pPr algn="just"/>
            <a:r>
              <a:rPr lang="es-CO" sz="2200" dirty="0"/>
              <a:t>No esta contemplada como medio de conocimiento (art. 382) ni prueba documental (art. 424)</a:t>
            </a:r>
          </a:p>
          <a:p>
            <a:pPr algn="just"/>
            <a:r>
              <a:rPr lang="es-CO" sz="2200" dirty="0"/>
              <a:t>Excepción contemplada en el  </a:t>
            </a:r>
            <a:r>
              <a:rPr lang="es-CO" sz="2200" b="1" dirty="0"/>
              <a:t>ARTÍCULO 438. ADMISIÓN EXCEPCIONAL DE LA PRUEBA DE REFERENCIA</a:t>
            </a:r>
            <a:r>
              <a:rPr lang="es-CO" sz="2200" dirty="0"/>
              <a:t>. Únicamente es admisible la prueba de referencia cuando el declarante:</a:t>
            </a:r>
          </a:p>
          <a:p>
            <a:pPr marL="0" indent="0" algn="just">
              <a:buNone/>
            </a:pPr>
            <a:r>
              <a:rPr lang="es-CO" sz="2200" dirty="0"/>
              <a:t>a) Manifiesta bajo juramento que ha perdido la memoria sobre los hechos y es corroborada pericialmente dicha afirmación;</a:t>
            </a:r>
          </a:p>
          <a:p>
            <a:pPr marL="0" indent="0" algn="just">
              <a:buNone/>
            </a:pPr>
            <a:r>
              <a:rPr lang="es-CO" sz="2200" dirty="0"/>
              <a:t>b) Es víctima de un delito de secuestro, desaparición forzada o evento similar;</a:t>
            </a:r>
          </a:p>
          <a:p>
            <a:pPr marL="0" indent="0" algn="just">
              <a:buNone/>
            </a:pPr>
            <a:r>
              <a:rPr lang="es-CO" sz="2200" dirty="0"/>
              <a:t>c) Padece de una grave enfermedad que le impide declarar;</a:t>
            </a:r>
          </a:p>
          <a:p>
            <a:pPr marL="0" indent="0" algn="just">
              <a:buNone/>
            </a:pPr>
            <a:r>
              <a:rPr lang="es-CO" sz="2200" dirty="0"/>
              <a:t>d) Ha fallecido.</a:t>
            </a:r>
          </a:p>
        </p:txBody>
      </p:sp>
    </p:spTree>
    <p:extLst>
      <p:ext uri="{BB962C8B-B14F-4D97-AF65-F5344CB8AC3E}">
        <p14:creationId xmlns:p14="http://schemas.microsoft.com/office/powerpoint/2010/main" val="14656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1863" y="624110"/>
            <a:ext cx="10058400" cy="917307"/>
          </a:xfrm>
        </p:spPr>
        <p:txBody>
          <a:bodyPr/>
          <a:lstStyle/>
          <a:p>
            <a:r>
              <a:rPr lang="es-CO" dirty="0"/>
              <a:t>Y LA DEFENSA PUEDE REALIZAR ENTREVISTAS?</a:t>
            </a:r>
          </a:p>
        </p:txBody>
      </p:sp>
      <p:sp>
        <p:nvSpPr>
          <p:cNvPr id="3" name="Marcador de contenido 2"/>
          <p:cNvSpPr>
            <a:spLocks noGrp="1"/>
          </p:cNvSpPr>
          <p:nvPr>
            <p:ph idx="1"/>
          </p:nvPr>
        </p:nvSpPr>
        <p:spPr>
          <a:xfrm>
            <a:off x="1645921" y="1410789"/>
            <a:ext cx="9858692" cy="4976759"/>
          </a:xfrm>
        </p:spPr>
        <p:txBody>
          <a:bodyPr>
            <a:normAutofit/>
          </a:bodyPr>
          <a:lstStyle/>
          <a:p>
            <a:pPr algn="just"/>
            <a:r>
              <a:rPr lang="es-CO" sz="2200" dirty="0"/>
              <a:t>En el marco de la ley 906/04, como sistema de partes amparado en el articulo 8, la defensa puede realizar actos de investigación como las entrevistas. Principio de Igualdad de Armas.</a:t>
            </a:r>
          </a:p>
          <a:p>
            <a:pPr algn="just"/>
            <a:r>
              <a:rPr lang="es-CO" sz="2200" b="1" u="sng" dirty="0"/>
              <a:t>ARTÍCULO 8o. DEFENSA.</a:t>
            </a:r>
            <a:r>
              <a:rPr lang="es-CO" sz="2200" dirty="0"/>
              <a:t> En desarrollo de la actuación, una vez adquirida la condición de imputado, este tendrá derecho, </a:t>
            </a:r>
            <a:r>
              <a:rPr lang="es-CO" sz="2200" u="sng" dirty="0"/>
              <a:t>en plena igualdad respecto del órgano de persecución penal, en lo que aplica a:</a:t>
            </a:r>
          </a:p>
          <a:p>
            <a:pPr algn="just"/>
            <a:r>
              <a:rPr lang="es-CO" sz="2200" dirty="0"/>
              <a:t>i) </a:t>
            </a:r>
            <a:r>
              <a:rPr lang="es-CO" sz="2200" u="sng" dirty="0"/>
              <a:t>Disponer de tiempo razonable y de medios adecuados para la preparación de la defensa</a:t>
            </a:r>
            <a:r>
              <a:rPr lang="es-CO" sz="2200" dirty="0"/>
              <a:t>. De manera excepcional podrá solicitar las prórrogas debidamente justificadas y necesarias para la celebración de las audiencias a las que deba comparecer;</a:t>
            </a:r>
          </a:p>
          <a:p>
            <a:pPr algn="just"/>
            <a:r>
              <a:rPr lang="es-ES" sz="2400" dirty="0"/>
              <a:t>j) </a:t>
            </a:r>
            <a:r>
              <a:rPr lang="es-ES" sz="2400" u="sng" dirty="0"/>
              <a:t>Solicitar, conocer y controvertir las pruebas;</a:t>
            </a:r>
          </a:p>
          <a:p>
            <a:pPr algn="just"/>
            <a:endParaRPr lang="es-CO" sz="2200" dirty="0"/>
          </a:p>
        </p:txBody>
      </p:sp>
    </p:spTree>
    <p:extLst>
      <p:ext uri="{BB962C8B-B14F-4D97-AF65-F5344CB8AC3E}">
        <p14:creationId xmlns:p14="http://schemas.microsoft.com/office/powerpoint/2010/main" val="2671417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72046" y="808383"/>
            <a:ext cx="9832566" cy="5102839"/>
          </a:xfrm>
        </p:spPr>
        <p:txBody>
          <a:bodyPr>
            <a:normAutofit/>
          </a:bodyPr>
          <a:lstStyle/>
          <a:p>
            <a:pPr algn="just"/>
            <a:r>
              <a:rPr lang="es-CO" sz="2200" b="1" dirty="0"/>
              <a:t>ARTÍCULO 125. DEBERES Y ATRIBUCIONES ESPECIALES.</a:t>
            </a:r>
            <a:r>
              <a:rPr lang="es-CO" sz="2200" dirty="0"/>
              <a:t> &lt;Artículo modificado por el artículo</a:t>
            </a:r>
            <a:r>
              <a:rPr lang="es-CO" sz="2200" dirty="0">
                <a:solidFill>
                  <a:schemeClr val="tx1"/>
                </a:solidFill>
              </a:rPr>
              <a:t> 47 </a:t>
            </a:r>
            <a:r>
              <a:rPr lang="es-CO" sz="2200" dirty="0"/>
              <a:t>de la Ley 1142 de 2007. El nuevo texto es el siguiente:&gt; En especial la defensa tendrá los siguientes deberes y atribuciones:</a:t>
            </a:r>
          </a:p>
          <a:p>
            <a:pPr marL="0" indent="0" algn="just">
              <a:buNone/>
            </a:pPr>
            <a:r>
              <a:rPr lang="es-CO" sz="2200" dirty="0"/>
              <a:t>9. &lt;Aparte subrayado CONDICIONALMENTE exequible&gt; Buscar, identificar empíricamente, recoger y embalar elementos materiales probatorios y evidencia física</a:t>
            </a:r>
            <a:r>
              <a:rPr lang="es-CO" sz="2200" u="sng" dirty="0"/>
              <a:t>; </a:t>
            </a:r>
            <a:r>
              <a:rPr lang="es-CO" sz="2200" u="sng" dirty="0">
                <a:solidFill>
                  <a:srgbClr val="FF0000"/>
                </a:solidFill>
              </a:rPr>
              <a:t>realizar entrevistas </a:t>
            </a:r>
            <a:r>
              <a:rPr lang="es-CO" sz="2200" dirty="0"/>
              <a:t>y valoraciones que requieran conocimientos especializados por medio de los técnicos e investigadores autorizados por la ley. Para tales efectos las entidades públicas y privadas, además de los particulares, prestarán la colaboración que requieran, </a:t>
            </a:r>
            <a:r>
              <a:rPr lang="es-CO" sz="2200" u="sng" dirty="0"/>
              <a:t>sin que puedan oponer reserva</a:t>
            </a:r>
            <a:r>
              <a:rPr lang="es-CO" sz="2200" dirty="0"/>
              <a:t>, siempre que se acredite por parte del defensor certificado por la Fiscalía General de la Nación, que la información será utilizada para efectos judiciales.</a:t>
            </a:r>
          </a:p>
        </p:txBody>
      </p:sp>
    </p:spTree>
    <p:extLst>
      <p:ext uri="{BB962C8B-B14F-4D97-AF65-F5344CB8AC3E}">
        <p14:creationId xmlns:p14="http://schemas.microsoft.com/office/powerpoint/2010/main" val="3010535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MISIÓN: TOMAR LA ENTREVISTA</a:t>
            </a:r>
          </a:p>
        </p:txBody>
      </p:sp>
      <p:sp>
        <p:nvSpPr>
          <p:cNvPr id="3" name="Marcador de contenido 2"/>
          <p:cNvSpPr>
            <a:spLocks noGrp="1"/>
          </p:cNvSpPr>
          <p:nvPr>
            <p:ph idx="1"/>
          </p:nvPr>
        </p:nvSpPr>
        <p:spPr>
          <a:xfrm>
            <a:off x="1685109" y="1778000"/>
            <a:ext cx="9819503" cy="4413794"/>
          </a:xfrm>
        </p:spPr>
        <p:txBody>
          <a:bodyPr>
            <a:normAutofit/>
          </a:bodyPr>
          <a:lstStyle/>
          <a:p>
            <a:pPr algn="just"/>
            <a:r>
              <a:rPr lang="es-CO" sz="2200" dirty="0"/>
              <a:t>La planeación de la entrevista en el ámbito de una investigación penal, es de vital importancia, ya que de ella dependerá el éxito o replanteamiento del programa metodológico o estrategia defensiva.</a:t>
            </a:r>
          </a:p>
          <a:p>
            <a:pPr marL="0" indent="0" algn="just">
              <a:buNone/>
            </a:pPr>
            <a:endParaRPr lang="es-CO" sz="2200" dirty="0"/>
          </a:p>
          <a:p>
            <a:pPr algn="just"/>
            <a:r>
              <a:rPr lang="es-CO" sz="2200" dirty="0"/>
              <a:t>Establecer cual metodología se va a desarrollar para obtener la información</a:t>
            </a:r>
            <a:r>
              <a:rPr lang="es-CO" dirty="0"/>
              <a:t>.</a:t>
            </a:r>
          </a:p>
        </p:txBody>
      </p:sp>
    </p:spTree>
    <p:extLst>
      <p:ext uri="{BB962C8B-B14F-4D97-AF65-F5344CB8AC3E}">
        <p14:creationId xmlns:p14="http://schemas.microsoft.com/office/powerpoint/2010/main" val="1576043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87500" y="1638300"/>
            <a:ext cx="9917112" cy="4272922"/>
          </a:xfrm>
        </p:spPr>
        <p:txBody>
          <a:bodyPr/>
          <a:lstStyle/>
          <a:p>
            <a:pPr lvl="0" algn="just">
              <a:buClr>
                <a:srgbClr val="A53010"/>
              </a:buClr>
            </a:pPr>
            <a:r>
              <a:rPr lang="es-CO" sz="2200" dirty="0">
                <a:solidFill>
                  <a:prstClr val="black">
                    <a:lumMod val="75000"/>
                    <a:lumOff val="25000"/>
                  </a:prstClr>
                </a:solidFill>
              </a:rPr>
              <a:t>Se debe conocer por parte del investigador los aspectos relevantes del caso, tanto los aspectos facticos como los jurídicos, es decir conocer los hechos o la historia y el delito que se imputa, esto servirá para realizar las preguntas enfocadas a obtener información de calidad.</a:t>
            </a:r>
          </a:p>
          <a:p>
            <a:pPr marL="0" lvl="0" indent="0" algn="just">
              <a:buClr>
                <a:srgbClr val="A53010"/>
              </a:buClr>
              <a:buNone/>
            </a:pPr>
            <a:endParaRPr lang="es-CO" sz="2200" dirty="0">
              <a:solidFill>
                <a:prstClr val="black">
                  <a:lumMod val="75000"/>
                  <a:lumOff val="25000"/>
                </a:prstClr>
              </a:solidFill>
            </a:endParaRPr>
          </a:p>
          <a:p>
            <a:pPr lvl="0" algn="just">
              <a:buClr>
                <a:srgbClr val="A53010"/>
              </a:buClr>
            </a:pPr>
            <a:r>
              <a:rPr lang="es-CO" sz="2200" dirty="0">
                <a:solidFill>
                  <a:prstClr val="black">
                    <a:lumMod val="75000"/>
                    <a:lumOff val="25000"/>
                  </a:prstClr>
                </a:solidFill>
              </a:rPr>
              <a:t>Se debe evaluar que tipo de vinculo tiene la persona a entrevistar con el caso o con los vinculados al mismo.</a:t>
            </a:r>
          </a:p>
          <a:p>
            <a:pPr marL="0" indent="0">
              <a:buNone/>
            </a:pPr>
            <a:endParaRPr lang="es-ES" dirty="0"/>
          </a:p>
        </p:txBody>
      </p:sp>
    </p:spTree>
    <p:extLst>
      <p:ext uri="{BB962C8B-B14F-4D97-AF65-F5344CB8AC3E}">
        <p14:creationId xmlns:p14="http://schemas.microsoft.com/office/powerpoint/2010/main" val="2929518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DE LA TEORIA….</a:t>
            </a:r>
          </a:p>
        </p:txBody>
      </p:sp>
      <p:sp>
        <p:nvSpPr>
          <p:cNvPr id="3" name="Marcador de contenido 2"/>
          <p:cNvSpPr>
            <a:spLocks noGrp="1"/>
          </p:cNvSpPr>
          <p:nvPr>
            <p:ph idx="1"/>
          </p:nvPr>
        </p:nvSpPr>
        <p:spPr>
          <a:xfrm>
            <a:off x="1612900" y="1600200"/>
            <a:ext cx="9891713" cy="4311022"/>
          </a:xfrm>
        </p:spPr>
        <p:txBody>
          <a:bodyPr/>
          <a:lstStyle/>
          <a:p>
            <a:pPr algn="just"/>
            <a:r>
              <a:rPr lang="es-CO" sz="2200" dirty="0"/>
              <a:t>Se deben tener en cuenta aspectos relevantes y se deben apropiar para que cada entrevista que se tome sea mejor, para que con cada entrevistado se fortalezcan las habilidades para lograr el objetivo de la manera mas certera.</a:t>
            </a:r>
          </a:p>
          <a:p>
            <a:pPr marL="0" indent="0" algn="just">
              <a:buNone/>
            </a:pPr>
            <a:endParaRPr lang="es-CO" sz="2200" dirty="0"/>
          </a:p>
          <a:p>
            <a:pPr algn="just"/>
            <a:r>
              <a:rPr lang="es-CO" sz="2200" dirty="0"/>
              <a:t>Al contactar a la persona para concretar la entrevista se debe explicar el procedimiento a realizar y ser cauteloso con la información que se brinda. Si se aborda a la persona sin previo aviso explicar de que institución viene (policía judicial o investigador de la defensa) y cual es el objetivo de la entrevista ambientando el caso.</a:t>
            </a:r>
          </a:p>
          <a:p>
            <a:pPr marL="0" indent="0">
              <a:buNone/>
            </a:pPr>
            <a:endParaRPr lang="es-CO" dirty="0"/>
          </a:p>
        </p:txBody>
      </p:sp>
    </p:spTree>
    <p:extLst>
      <p:ext uri="{BB962C8B-B14F-4D97-AF65-F5344CB8AC3E}">
        <p14:creationId xmlns:p14="http://schemas.microsoft.com/office/powerpoint/2010/main" val="4268722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87500" y="1841500"/>
            <a:ext cx="9917113" cy="4499142"/>
          </a:xfrm>
        </p:spPr>
        <p:txBody>
          <a:bodyPr>
            <a:normAutofit/>
          </a:bodyPr>
          <a:lstStyle/>
          <a:p>
            <a:pPr algn="just"/>
            <a:r>
              <a:rPr lang="es-CO" sz="2200" dirty="0"/>
              <a:t>Antes de tomar la entrevista establecer si la persona a entrevistar es mayor de edad, si así es procederá a determinar si esta en curso de las excepciones del art. 33 Constitucional y 385 del CPP: </a:t>
            </a:r>
          </a:p>
          <a:p>
            <a:pPr marL="0" indent="0" algn="just">
              <a:buNone/>
            </a:pPr>
            <a:r>
              <a:rPr lang="es-CO" sz="2200" b="1" u="sng" dirty="0"/>
              <a:t>ARTÍCULO 385. EXCEPCIONES CONSTITUCIONALES.</a:t>
            </a:r>
            <a:r>
              <a:rPr lang="es-CO" sz="2200" dirty="0"/>
              <a:t> Nadie podrá ser obligado a declarar contra sí mismo o contra su cónyuge, compañera o compañero permanente o parientes dentro del cuarto grado de consanguinidad o civil, o segundo de afinidad.</a:t>
            </a:r>
          </a:p>
          <a:p>
            <a:pPr algn="just"/>
            <a:endParaRPr lang="es-CO" dirty="0"/>
          </a:p>
        </p:txBody>
      </p:sp>
    </p:spTree>
    <p:extLst>
      <p:ext uri="{BB962C8B-B14F-4D97-AF65-F5344CB8AC3E}">
        <p14:creationId xmlns:p14="http://schemas.microsoft.com/office/powerpoint/2010/main" val="2432177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12901" y="940526"/>
            <a:ext cx="9891712" cy="4970696"/>
          </a:xfrm>
        </p:spPr>
        <p:txBody>
          <a:bodyPr/>
          <a:lstStyle/>
          <a:p>
            <a:pPr algn="just"/>
            <a:r>
              <a:rPr lang="es-ES" sz="2200" dirty="0"/>
              <a:t>El juez informará sobre estas excepciones a cualquier persona que vaya a rendir testimonio, quien podrá renunciar a ese derecho.</a:t>
            </a:r>
          </a:p>
          <a:p>
            <a:pPr marL="0" indent="0" algn="just">
              <a:buNone/>
            </a:pPr>
            <a:r>
              <a:rPr lang="es-ES" sz="2200" dirty="0"/>
              <a:t>Son casos de excepción al deber de declarar, las relaciones de:</a:t>
            </a:r>
          </a:p>
          <a:p>
            <a:pPr marL="0" indent="0" algn="just">
              <a:buNone/>
            </a:pPr>
            <a:r>
              <a:rPr lang="es-ES" sz="2200" dirty="0"/>
              <a:t>a) Abogado con su cliente</a:t>
            </a:r>
          </a:p>
          <a:p>
            <a:pPr marL="0" indent="0" algn="just">
              <a:buNone/>
            </a:pPr>
            <a:r>
              <a:rPr lang="es-ES" sz="2200" dirty="0"/>
              <a:t>b) Médico con paciente	</a:t>
            </a:r>
          </a:p>
          <a:p>
            <a:pPr marL="0" indent="0" algn="just">
              <a:buNone/>
            </a:pPr>
            <a:r>
              <a:rPr lang="es-ES" sz="2200" dirty="0"/>
              <a:t>c) Psiquiatra, 	psicólogo o terapista con el paciente</a:t>
            </a:r>
          </a:p>
          <a:p>
            <a:pPr marL="0" indent="0" algn="just">
              <a:buNone/>
            </a:pPr>
            <a:r>
              <a:rPr lang="es-ES" sz="2200" dirty="0"/>
              <a:t>d) Trabajador social con el entrevistado</a:t>
            </a:r>
          </a:p>
          <a:p>
            <a:pPr marL="0" indent="0" algn="just">
              <a:buNone/>
            </a:pPr>
            <a:r>
              <a:rPr lang="es-ES" sz="2200" dirty="0"/>
              <a:t>e) Clérigo con el feligrés</a:t>
            </a:r>
          </a:p>
          <a:p>
            <a:pPr marL="0" indent="0" algn="just">
              <a:buNone/>
            </a:pPr>
            <a:r>
              <a:rPr lang="es-ES" sz="2200" dirty="0"/>
              <a:t>f) Contador público con el cliente</a:t>
            </a:r>
          </a:p>
          <a:p>
            <a:pPr marL="0" indent="0" algn="just">
              <a:buNone/>
            </a:pPr>
            <a:r>
              <a:rPr lang="es-ES" sz="2200" dirty="0"/>
              <a:t>g) Periodista con su fuente</a:t>
            </a:r>
          </a:p>
          <a:p>
            <a:pPr marL="0" indent="0" algn="just">
              <a:buNone/>
            </a:pPr>
            <a:r>
              <a:rPr lang="es-ES" sz="2200" dirty="0"/>
              <a:t>h) Investigador con el informante</a:t>
            </a:r>
          </a:p>
          <a:p>
            <a:endParaRPr lang="es-ES" dirty="0"/>
          </a:p>
        </p:txBody>
      </p:sp>
    </p:spTree>
    <p:extLst>
      <p:ext uri="{BB962C8B-B14F-4D97-AF65-F5344CB8AC3E}">
        <p14:creationId xmlns:p14="http://schemas.microsoft.com/office/powerpoint/2010/main" val="4371648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RENUNCIANDO AL DERECHO</a:t>
            </a:r>
          </a:p>
        </p:txBody>
      </p:sp>
      <p:sp>
        <p:nvSpPr>
          <p:cNvPr id="3" name="Marcador de contenido 2"/>
          <p:cNvSpPr>
            <a:spLocks noGrp="1"/>
          </p:cNvSpPr>
          <p:nvPr>
            <p:ph idx="1"/>
          </p:nvPr>
        </p:nvSpPr>
        <p:spPr>
          <a:xfrm>
            <a:off x="1625601" y="1904999"/>
            <a:ext cx="9879012" cy="4534989"/>
          </a:xfrm>
        </p:spPr>
        <p:txBody>
          <a:bodyPr>
            <a:noAutofit/>
          </a:bodyPr>
          <a:lstStyle/>
          <a:p>
            <a:pPr algn="just"/>
            <a:r>
              <a:rPr lang="es-CO" sz="2200" dirty="0"/>
              <a:t>Si la persona se encuentra dentro de las excepciones, se debe ser muy cuidadoso y detallado al explicar en que consiste su derecho  guardar silencio, y en especial a la posibilidad de renunciar a el, dejando la constancia de dicha explicación y de su expresa renuncia.</a:t>
            </a:r>
          </a:p>
          <a:p>
            <a:pPr marL="0" indent="0" algn="just">
              <a:buNone/>
            </a:pPr>
            <a:endParaRPr lang="es-CO" sz="2200" dirty="0"/>
          </a:p>
        </p:txBody>
      </p:sp>
    </p:spTree>
    <p:extLst>
      <p:ext uri="{BB962C8B-B14F-4D97-AF65-F5344CB8AC3E}">
        <p14:creationId xmlns:p14="http://schemas.microsoft.com/office/powerpoint/2010/main" val="10772180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REALIZANDO  LA ENTREVISTA</a:t>
            </a:r>
            <a:endParaRPr lang="es-ES" dirty="0"/>
          </a:p>
        </p:txBody>
      </p:sp>
      <p:sp>
        <p:nvSpPr>
          <p:cNvPr id="3" name="Marcador de contenido 2"/>
          <p:cNvSpPr>
            <a:spLocks noGrp="1"/>
          </p:cNvSpPr>
          <p:nvPr>
            <p:ph idx="1"/>
          </p:nvPr>
        </p:nvSpPr>
        <p:spPr>
          <a:xfrm>
            <a:off x="1733266" y="2133600"/>
            <a:ext cx="9771346" cy="3777622"/>
          </a:xfrm>
        </p:spPr>
        <p:txBody>
          <a:bodyPr/>
          <a:lstStyle/>
          <a:p>
            <a:pPr lvl="0" algn="just">
              <a:buClr>
                <a:srgbClr val="A53010"/>
              </a:buClr>
            </a:pPr>
            <a:r>
              <a:rPr lang="es-CO" sz="2200" dirty="0">
                <a:solidFill>
                  <a:prstClr val="black">
                    <a:lumMod val="75000"/>
                    <a:lumOff val="25000"/>
                  </a:prstClr>
                </a:solidFill>
              </a:rPr>
              <a:t>La forma de realizar las entrevistas debe ser tan útil y metódica, que puede ser la forma en que se realizara el interrogatorio. </a:t>
            </a:r>
          </a:p>
          <a:p>
            <a:endParaRPr lang="es-CO" dirty="0"/>
          </a:p>
          <a:p>
            <a:pPr lvl="0" algn="just">
              <a:buClr>
                <a:srgbClr val="A53010"/>
              </a:buClr>
            </a:pPr>
            <a:r>
              <a:rPr lang="es-CO" sz="2200" dirty="0">
                <a:solidFill>
                  <a:prstClr val="black">
                    <a:lumMod val="75000"/>
                    <a:lumOff val="25000"/>
                  </a:prstClr>
                </a:solidFill>
              </a:rPr>
              <a:t>La entrevista sirve para filtrar la información que el testigo tiene, determinando cual es útil  y cuál puede ser información ruido.</a:t>
            </a:r>
          </a:p>
          <a:p>
            <a:pPr marL="0" indent="0">
              <a:buNone/>
            </a:pPr>
            <a:endParaRPr lang="es-ES" dirty="0"/>
          </a:p>
        </p:txBody>
      </p:sp>
    </p:spTree>
    <p:extLst>
      <p:ext uri="{BB962C8B-B14F-4D97-AF65-F5344CB8AC3E}">
        <p14:creationId xmlns:p14="http://schemas.microsoft.com/office/powerpoint/2010/main" val="3542630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252A261-416F-4313-A7A9-35885C84EB36}"/>
              </a:ext>
            </a:extLst>
          </p:cNvPr>
          <p:cNvSpPr>
            <a:spLocks noGrp="1"/>
          </p:cNvSpPr>
          <p:nvPr>
            <p:ph idx="1"/>
          </p:nvPr>
        </p:nvSpPr>
        <p:spPr>
          <a:xfrm>
            <a:off x="1672046" y="2133600"/>
            <a:ext cx="9832566" cy="3777622"/>
          </a:xfrm>
        </p:spPr>
        <p:txBody>
          <a:bodyPr/>
          <a:lstStyle/>
          <a:p>
            <a:pPr algn="just"/>
            <a:r>
              <a:rPr lang="es-CO" sz="2800" dirty="0"/>
              <a:t>Según el numero de participantes:</a:t>
            </a:r>
          </a:p>
          <a:p>
            <a:pPr algn="just">
              <a:buFont typeface="Wingdings" panose="05000000000000000000" pitchFamily="2" charset="2"/>
              <a:buChar char="Ø"/>
            </a:pPr>
            <a:r>
              <a:rPr lang="es-CO" sz="2800" dirty="0"/>
              <a:t>Individual</a:t>
            </a:r>
          </a:p>
          <a:p>
            <a:pPr algn="just">
              <a:buFont typeface="Wingdings" panose="05000000000000000000" pitchFamily="2" charset="2"/>
              <a:buChar char="Ø"/>
            </a:pPr>
            <a:r>
              <a:rPr lang="es-CO" sz="2800" dirty="0"/>
              <a:t>Panel de expertos </a:t>
            </a:r>
          </a:p>
          <a:p>
            <a:pPr>
              <a:buFont typeface="Wingdings" panose="05000000000000000000" pitchFamily="2" charset="2"/>
              <a:buChar char="Ø"/>
            </a:pPr>
            <a:r>
              <a:rPr lang="es-CO" sz="2800" dirty="0"/>
              <a:t>Encadenadas: Varias entrevistas con seleccionadores que evalúan aspectos particulares.</a:t>
            </a:r>
          </a:p>
        </p:txBody>
      </p:sp>
    </p:spTree>
    <p:extLst>
      <p:ext uri="{BB962C8B-B14F-4D97-AF65-F5344CB8AC3E}">
        <p14:creationId xmlns:p14="http://schemas.microsoft.com/office/powerpoint/2010/main" val="2000241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12900" y="1701800"/>
            <a:ext cx="9891712" cy="4209422"/>
          </a:xfrm>
        </p:spPr>
        <p:txBody>
          <a:bodyPr/>
          <a:lstStyle/>
          <a:p>
            <a:pPr algn="just"/>
            <a:r>
              <a:rPr lang="es-CO" sz="2200" dirty="0"/>
              <a:t>Existen diferentes metodologías para realizar una entrevista, como ya se vio. En mi experiencia, aplico una metodología particular donde la indico a la persona que lo escuchare antes de iniciar la entrevista y procedo a indagar que sabe la persona de los hechos. </a:t>
            </a:r>
          </a:p>
          <a:p>
            <a:pPr algn="just"/>
            <a:endParaRPr lang="es-CO" sz="2200" dirty="0"/>
          </a:p>
          <a:p>
            <a:pPr algn="just"/>
            <a:r>
              <a:rPr lang="es-CO" sz="2200" dirty="0"/>
              <a:t>En este ejercicio puedo indicar que la narración libre ambienta la versión del testigo y con las preguntas se resaltara o profundizara en los datos útiles que nos interesa que el juez escuche.</a:t>
            </a:r>
          </a:p>
          <a:p>
            <a:endParaRPr lang="es-ES" dirty="0"/>
          </a:p>
        </p:txBody>
      </p:sp>
    </p:spTree>
    <p:extLst>
      <p:ext uri="{BB962C8B-B14F-4D97-AF65-F5344CB8AC3E}">
        <p14:creationId xmlns:p14="http://schemas.microsoft.com/office/powerpoint/2010/main" val="38275218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38301" y="1511300"/>
            <a:ext cx="9866312" cy="4540584"/>
          </a:xfrm>
        </p:spPr>
        <p:txBody>
          <a:bodyPr/>
          <a:lstStyle/>
          <a:p>
            <a:pPr marL="0" indent="0" algn="just">
              <a:buNone/>
            </a:pPr>
            <a:endParaRPr lang="es-CO" sz="2200" dirty="0"/>
          </a:p>
          <a:p>
            <a:pPr algn="just"/>
            <a:r>
              <a:rPr lang="es-CO" sz="2200" dirty="0"/>
              <a:t>La entrevista debe ser útil para </a:t>
            </a:r>
            <a:r>
              <a:rPr lang="es-CO" sz="2200" u="sng" dirty="0"/>
              <a:t>evaluar</a:t>
            </a:r>
            <a:r>
              <a:rPr lang="es-CO" sz="2200" dirty="0"/>
              <a:t> al testigo, si es útil por la información que posee, si es útil porque se sabe expresar o si definitivamente no es útil porque puede dar tanta información que puede hacer perder al juez con su testimonio, o porque la información que posee no es relevante para la teoría del caso.</a:t>
            </a:r>
          </a:p>
          <a:p>
            <a:endParaRPr lang="es-CO" dirty="0"/>
          </a:p>
        </p:txBody>
      </p:sp>
    </p:spTree>
    <p:extLst>
      <p:ext uri="{BB962C8B-B14F-4D97-AF65-F5344CB8AC3E}">
        <p14:creationId xmlns:p14="http://schemas.microsoft.com/office/powerpoint/2010/main" val="11920639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38301" y="1854200"/>
            <a:ext cx="9866312" cy="4057022"/>
          </a:xfrm>
        </p:spPr>
        <p:txBody>
          <a:bodyPr/>
          <a:lstStyle/>
          <a:p>
            <a:pPr algn="just"/>
            <a:r>
              <a:rPr lang="es-CO" sz="2200" dirty="0"/>
              <a:t>Las preguntas se pueden estructurar (con cuestionario previo escrito o mental durante la entrevista) explorando los tópicos del caso que pueden traernos no solo la información que se busca sino a informaciones nuevas, conocimiento de hechos anteriores, motivación de los hechos, problemas  previos, que eran desconocidos y aunque no son parte del caso si tienen relación con los hechos.</a:t>
            </a:r>
          </a:p>
          <a:p>
            <a:endParaRPr lang="es-CO" dirty="0"/>
          </a:p>
        </p:txBody>
      </p:sp>
    </p:spTree>
    <p:extLst>
      <p:ext uri="{BB962C8B-B14F-4D97-AF65-F5344CB8AC3E}">
        <p14:creationId xmlns:p14="http://schemas.microsoft.com/office/powerpoint/2010/main" val="29264772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51000" y="1651000"/>
            <a:ext cx="9409112" cy="3002922"/>
          </a:xfrm>
        </p:spPr>
        <p:txBody>
          <a:bodyPr/>
          <a:lstStyle/>
          <a:p>
            <a:r>
              <a:rPr lang="es-CO" sz="2200" dirty="0"/>
              <a:t>Al momento de realizar la entrevista el investigador debe evaluar el perfil del testigo, no es lo mismo un analfabeto a un profesional con doctorado, las preguntas podrán cambiar para darles profundidad, pero esto también puede significar que en el caso del segundo pueda manipular la información de forma mas hábil que el primero.</a:t>
            </a:r>
          </a:p>
          <a:p>
            <a:endParaRPr lang="es-ES" dirty="0"/>
          </a:p>
        </p:txBody>
      </p:sp>
    </p:spTree>
    <p:extLst>
      <p:ext uri="{BB962C8B-B14F-4D97-AF65-F5344CB8AC3E}">
        <p14:creationId xmlns:p14="http://schemas.microsoft.com/office/powerpoint/2010/main" val="4913809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51001" y="1828800"/>
            <a:ext cx="9853612" cy="4402184"/>
          </a:xfrm>
        </p:spPr>
        <p:txBody>
          <a:bodyPr>
            <a:normAutofit/>
          </a:bodyPr>
          <a:lstStyle/>
          <a:p>
            <a:pPr algn="just"/>
            <a:r>
              <a:rPr lang="es-CO" sz="2200" dirty="0"/>
              <a:t>Se debe establecer con el testigo porque tiene conocimiento de los hechos y la motivación para dar la entrevista, por favorecer o afectar al investigado, sentimientos de afecto, de odio o venganza.</a:t>
            </a:r>
          </a:p>
          <a:p>
            <a:pPr marL="0" indent="0" algn="just">
              <a:buNone/>
            </a:pPr>
            <a:endParaRPr lang="es-CO" sz="2200" dirty="0"/>
          </a:p>
          <a:p>
            <a:pPr algn="just"/>
            <a:r>
              <a:rPr lang="es-CO" sz="2200" dirty="0"/>
              <a:t>Las preguntas deben ser sencillas y concretas, tocando un tema especifico por cada pregunta. Evitar preguntas compuestas.</a:t>
            </a:r>
          </a:p>
          <a:p>
            <a:endParaRPr lang="es-CO" dirty="0"/>
          </a:p>
        </p:txBody>
      </p:sp>
    </p:spTree>
    <p:extLst>
      <p:ext uri="{BB962C8B-B14F-4D97-AF65-F5344CB8AC3E}">
        <p14:creationId xmlns:p14="http://schemas.microsoft.com/office/powerpoint/2010/main" val="4976370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01800" y="1778000"/>
            <a:ext cx="9269412" cy="2901322"/>
          </a:xfrm>
        </p:spPr>
        <p:txBody>
          <a:bodyPr/>
          <a:lstStyle/>
          <a:p>
            <a:pPr algn="just"/>
            <a:r>
              <a:rPr lang="es-CO" sz="2200" dirty="0"/>
              <a:t>Procure obtener un relato cronológico. En el momento de escucha previa del testigo puede determinar la forma de narrar del entrevistado, si se mueve por los hechos de forma desordenada, comentando y citando otros hechos que no se relacionan, o si es poco colaborativo. De esa forma puede hacer las preguntas para guiar el testimonio.</a:t>
            </a:r>
          </a:p>
          <a:p>
            <a:endParaRPr lang="es-ES" dirty="0"/>
          </a:p>
        </p:txBody>
      </p:sp>
    </p:spTree>
    <p:extLst>
      <p:ext uri="{BB962C8B-B14F-4D97-AF65-F5344CB8AC3E}">
        <p14:creationId xmlns:p14="http://schemas.microsoft.com/office/powerpoint/2010/main" val="6450605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76400" y="1816100"/>
            <a:ext cx="9828212" cy="4284254"/>
          </a:xfrm>
        </p:spPr>
        <p:txBody>
          <a:bodyPr>
            <a:normAutofit/>
          </a:bodyPr>
          <a:lstStyle/>
          <a:p>
            <a:pPr algn="just"/>
            <a:r>
              <a:rPr lang="es-CO" sz="2200" dirty="0"/>
              <a:t>Procure que cuando el entrevistado involucre o cite a otras personas en el relato de los hechos, obtener datos de ubicación, para poderlos ubicar y entrevistar posteriormente.</a:t>
            </a:r>
          </a:p>
          <a:p>
            <a:pPr marL="0" indent="0" algn="just">
              <a:buNone/>
            </a:pPr>
            <a:endParaRPr lang="es-CO" sz="2200" dirty="0"/>
          </a:p>
          <a:p>
            <a:pPr algn="just"/>
            <a:r>
              <a:rPr lang="es-CO" sz="2200" dirty="0"/>
              <a:t>Si va con preguntas preparadas en un cuestionario, este atento a las respuestas espontaneas e información adicional, se debe en ese caso plantear otras peguntas adicionales.</a:t>
            </a:r>
          </a:p>
          <a:p>
            <a:endParaRPr lang="es-CO" dirty="0"/>
          </a:p>
        </p:txBody>
      </p:sp>
    </p:spTree>
    <p:extLst>
      <p:ext uri="{BB962C8B-B14F-4D97-AF65-F5344CB8AC3E}">
        <p14:creationId xmlns:p14="http://schemas.microsoft.com/office/powerpoint/2010/main" val="30506818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27200" y="1828800"/>
            <a:ext cx="9345612" cy="2837822"/>
          </a:xfrm>
        </p:spPr>
        <p:txBody>
          <a:bodyPr/>
          <a:lstStyle/>
          <a:p>
            <a:pPr algn="just"/>
            <a:r>
              <a:rPr lang="es-CO" sz="2200" dirty="0"/>
              <a:t>Si no va con un cuestionario previo esté atento a que no se le escape información que puede ser útil. Tome nota por temas.</a:t>
            </a:r>
          </a:p>
          <a:p>
            <a:pPr marL="0" indent="0" algn="just">
              <a:buNone/>
            </a:pPr>
            <a:endParaRPr lang="es-CO" sz="2200" dirty="0"/>
          </a:p>
          <a:p>
            <a:pPr algn="just"/>
            <a:r>
              <a:rPr lang="es-CO" sz="2200" dirty="0"/>
              <a:t>La entrevista no está sujeta las reglas del juramento, pero debe explicar que en el juicio si será sometido al juramento y si dice cosas que no son ciertas puede incurrir en un delito de falso testimonio o fraude procesal.</a:t>
            </a:r>
          </a:p>
          <a:p>
            <a:endParaRPr lang="es-ES" dirty="0"/>
          </a:p>
        </p:txBody>
      </p:sp>
    </p:spTree>
    <p:extLst>
      <p:ext uri="{BB962C8B-B14F-4D97-AF65-F5344CB8AC3E}">
        <p14:creationId xmlns:p14="http://schemas.microsoft.com/office/powerpoint/2010/main" val="28804202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98171" y="1632857"/>
            <a:ext cx="9806441" cy="4278365"/>
          </a:xfrm>
        </p:spPr>
        <p:txBody>
          <a:bodyPr/>
          <a:lstStyle/>
          <a:p>
            <a:pPr algn="just"/>
            <a:r>
              <a:rPr lang="es-CO" sz="2200" dirty="0"/>
              <a:t>Explique al entrevistado para qué es la entrevista, en primera medida para conocer su versión de los hechos, lo que sabe, lo que vio o percibió directamente, y que podrá ser usada para refrescar memoria, en caso que olvide algún detalle en la audiencia de juicio oral, y que si llega a hacer otras afirmaciones a lo narrado en la entrevista, será usada para impugnar la credibilidad.</a:t>
            </a:r>
          </a:p>
          <a:p>
            <a:pPr marL="0" indent="0" algn="just">
              <a:buNone/>
            </a:pPr>
            <a:endParaRPr lang="es-CO" sz="2200" dirty="0"/>
          </a:p>
          <a:p>
            <a:pPr algn="just"/>
            <a:r>
              <a:rPr lang="es-CO" sz="2200" dirty="0"/>
              <a:t>Explicarle al testigo que las respuestas deben dirigirse al juez en la audiencia.</a:t>
            </a:r>
          </a:p>
          <a:p>
            <a:endParaRPr lang="es-CO" dirty="0"/>
          </a:p>
        </p:txBody>
      </p:sp>
    </p:spTree>
    <p:extLst>
      <p:ext uri="{BB962C8B-B14F-4D97-AF65-F5344CB8AC3E}">
        <p14:creationId xmlns:p14="http://schemas.microsoft.com/office/powerpoint/2010/main" val="27992160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58983" y="1672046"/>
            <a:ext cx="9845629" cy="4239176"/>
          </a:xfrm>
        </p:spPr>
        <p:txBody>
          <a:bodyPr/>
          <a:lstStyle/>
          <a:p>
            <a:pPr algn="just"/>
            <a:r>
              <a:rPr lang="es-CO" sz="2200" dirty="0"/>
              <a:t>Fines de la entrevista: refrescar memoria o impugnar credibilidad </a:t>
            </a:r>
            <a:r>
              <a:rPr lang="es-CO" sz="2200" b="1" dirty="0"/>
              <a:t>ARTÍCULO 403. IMPUGNACIÓN DE LA CREDIBILIDAD DEL TESTIGO.</a:t>
            </a:r>
            <a:r>
              <a:rPr lang="es-CO" sz="2200" dirty="0"/>
              <a:t> La impugnación tiene como única finalidad cuestionar ante el juez la credibilidad del testimonio, con relación a los siguientes aspectos:</a:t>
            </a:r>
          </a:p>
          <a:p>
            <a:pPr marL="0" indent="0" algn="just">
              <a:buNone/>
            </a:pPr>
            <a:r>
              <a:rPr lang="es-CO" sz="2200" dirty="0"/>
              <a:t>4. Manifestaciones anteriores del testigo, incluidas aquellas hechas a terceros, o en entrevistas, exposiciones, declaraciones juradas o interrogatorios en audiencias ante el juez de control de garantías.</a:t>
            </a:r>
          </a:p>
          <a:p>
            <a:endParaRPr lang="es-CO" dirty="0"/>
          </a:p>
        </p:txBody>
      </p:sp>
    </p:spTree>
    <p:extLst>
      <p:ext uri="{BB962C8B-B14F-4D97-AF65-F5344CB8AC3E}">
        <p14:creationId xmlns:p14="http://schemas.microsoft.com/office/powerpoint/2010/main" val="343979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CB879EB-4BBA-4580-AF29-3890ED57177D}"/>
              </a:ext>
            </a:extLst>
          </p:cNvPr>
          <p:cNvSpPr>
            <a:spLocks noGrp="1"/>
          </p:cNvSpPr>
          <p:nvPr>
            <p:ph idx="1"/>
          </p:nvPr>
        </p:nvSpPr>
        <p:spPr>
          <a:xfrm>
            <a:off x="1638301" y="2133600"/>
            <a:ext cx="9866312" cy="3777622"/>
          </a:xfrm>
        </p:spPr>
        <p:txBody>
          <a:bodyPr/>
          <a:lstStyle/>
          <a:p>
            <a:pPr algn="just"/>
            <a:r>
              <a:rPr lang="es-CO" sz="2800" dirty="0"/>
              <a:t>Según el ambiente. </a:t>
            </a:r>
          </a:p>
          <a:p>
            <a:pPr algn="just">
              <a:buFont typeface="Wingdings" panose="05000000000000000000" pitchFamily="2" charset="2"/>
              <a:buChar char="Ø"/>
            </a:pPr>
            <a:r>
              <a:rPr lang="es-CO" sz="2800" dirty="0"/>
              <a:t>Facilitadora: Un ambiente cómodo para la persona</a:t>
            </a:r>
          </a:p>
          <a:p>
            <a:pPr marL="0" indent="0" algn="just">
              <a:buNone/>
            </a:pPr>
            <a:r>
              <a:rPr lang="es-CO" sz="2800" dirty="0"/>
              <a:t> </a:t>
            </a:r>
          </a:p>
          <a:p>
            <a:pPr algn="just">
              <a:buFont typeface="Wingdings" panose="05000000000000000000" pitchFamily="2" charset="2"/>
              <a:buChar char="Ø"/>
            </a:pPr>
            <a:r>
              <a:rPr lang="es-CO" sz="2800" dirty="0"/>
              <a:t>De tensión: Se busca un ambiente rígido que busca disparar respuestas emocionales, o generar estrés, generalmente perfiles de alta gerencia</a:t>
            </a:r>
          </a:p>
          <a:p>
            <a:endParaRPr lang="es-CO" dirty="0"/>
          </a:p>
        </p:txBody>
      </p:sp>
    </p:spTree>
    <p:extLst>
      <p:ext uri="{BB962C8B-B14F-4D97-AF65-F5344CB8AC3E}">
        <p14:creationId xmlns:p14="http://schemas.microsoft.com/office/powerpoint/2010/main" val="25326381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45921" y="1907176"/>
            <a:ext cx="9858692" cy="4481591"/>
          </a:xfrm>
        </p:spPr>
        <p:txBody>
          <a:bodyPr/>
          <a:lstStyle/>
          <a:p>
            <a:pPr algn="just"/>
            <a:r>
              <a:rPr lang="es-CO" sz="2200" dirty="0"/>
              <a:t>Si tiene oportunidad explíquele el rol al testigo dentro de la audiencia y prepárelo para el interrogatorio y el contrainterrogatorio.</a:t>
            </a:r>
          </a:p>
          <a:p>
            <a:pPr marL="0" indent="0" algn="just">
              <a:buNone/>
            </a:pPr>
            <a:endParaRPr lang="es-CO" sz="2200" dirty="0"/>
          </a:p>
          <a:p>
            <a:pPr algn="just"/>
            <a:r>
              <a:rPr lang="es-CO" sz="2200" dirty="0"/>
              <a:t>El investigador </a:t>
            </a:r>
            <a:r>
              <a:rPr lang="es-CO" sz="2200" u="sng" dirty="0"/>
              <a:t>debería conocer y tener clara la técnica del interrogatorio y del contrainterrogatorio para proyectar su entrevista</a:t>
            </a:r>
            <a:r>
              <a:rPr lang="es-CO" sz="2200" dirty="0"/>
              <a:t> anticipando lo que pueda suceder en la audiencia de juicio oral, cubriendo las contingencias, en especial a la hora del contrainterrogatorio, en el cual el testigo puede sentirse atacado.</a:t>
            </a:r>
          </a:p>
          <a:p>
            <a:endParaRPr lang="es-CO" dirty="0"/>
          </a:p>
        </p:txBody>
      </p:sp>
    </p:spTree>
    <p:extLst>
      <p:ext uri="{BB962C8B-B14F-4D97-AF65-F5344CB8AC3E}">
        <p14:creationId xmlns:p14="http://schemas.microsoft.com/office/powerpoint/2010/main" val="27781223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85109" y="1894114"/>
            <a:ext cx="9819503" cy="4017108"/>
          </a:xfrm>
        </p:spPr>
        <p:txBody>
          <a:bodyPr/>
          <a:lstStyle/>
          <a:p>
            <a:pPr algn="just"/>
            <a:r>
              <a:rPr lang="es-ES" sz="2200" dirty="0"/>
              <a:t>Al culminar la entrevista no olvide hacer firmar el formato y estampar la huella del testigo, ojala en todas las hojas.</a:t>
            </a:r>
          </a:p>
          <a:p>
            <a:pPr marL="0" indent="0" algn="just">
              <a:buNone/>
            </a:pPr>
            <a:endParaRPr lang="es-ES" sz="2200" dirty="0"/>
          </a:p>
          <a:p>
            <a:pPr algn="just"/>
            <a:r>
              <a:rPr lang="es-ES" sz="2200" dirty="0"/>
              <a:t>Sea amable e indique que si la información que brindo en la entrevista es útil para el caso, va a ser llamado como testigo en la audiencia de juicio oral como testigo de la defensa.</a:t>
            </a:r>
          </a:p>
          <a:p>
            <a:endParaRPr lang="es-ES" dirty="0"/>
          </a:p>
        </p:txBody>
      </p:sp>
    </p:spTree>
    <p:extLst>
      <p:ext uri="{BB962C8B-B14F-4D97-AF65-F5344CB8AC3E}">
        <p14:creationId xmlns:p14="http://schemas.microsoft.com/office/powerpoint/2010/main" val="17001925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CO" sz="6000" dirty="0"/>
              <a:t>PREGUNTAS, DUDAS, OBSERVACIONES, SUGERENCIAS.</a:t>
            </a:r>
          </a:p>
        </p:txBody>
      </p:sp>
    </p:spTree>
    <p:extLst>
      <p:ext uri="{BB962C8B-B14F-4D97-AF65-F5344CB8AC3E}">
        <p14:creationId xmlns:p14="http://schemas.microsoft.com/office/powerpoint/2010/main" val="14485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45921" y="2133600"/>
            <a:ext cx="9858692" cy="3777622"/>
          </a:xfrm>
        </p:spPr>
        <p:txBody>
          <a:bodyPr>
            <a:normAutofit/>
          </a:bodyPr>
          <a:lstStyle/>
          <a:p>
            <a:pPr algn="just"/>
            <a:r>
              <a:rPr lang="es-CO" sz="2800" dirty="0"/>
              <a:t>Según el medio:  Presencial, telefónica, por internet.</a:t>
            </a:r>
          </a:p>
          <a:p>
            <a:pPr algn="just"/>
            <a:r>
              <a:rPr lang="es-CO" sz="2800" dirty="0"/>
              <a:t>Tipo de entrevista periodística</a:t>
            </a:r>
          </a:p>
          <a:p>
            <a:pPr algn="just">
              <a:buFont typeface="Wingdings" panose="05000000000000000000" pitchFamily="2" charset="2"/>
              <a:buChar char="Ø"/>
            </a:pPr>
            <a:r>
              <a:rPr lang="es-CO" sz="2800" dirty="0"/>
              <a:t>Biográfica</a:t>
            </a:r>
          </a:p>
          <a:p>
            <a:pPr algn="just">
              <a:buFont typeface="Wingdings" panose="05000000000000000000" pitchFamily="2" charset="2"/>
              <a:buChar char="Ø"/>
            </a:pPr>
            <a:r>
              <a:rPr lang="es-CO" sz="2800" dirty="0"/>
              <a:t>De opinión </a:t>
            </a:r>
          </a:p>
          <a:p>
            <a:pPr algn="just">
              <a:buFont typeface="Wingdings" panose="05000000000000000000" pitchFamily="2" charset="2"/>
              <a:buChar char="Ø"/>
            </a:pPr>
            <a:r>
              <a:rPr lang="es-CO" sz="2800" dirty="0"/>
              <a:t>De actualidad</a:t>
            </a:r>
          </a:p>
        </p:txBody>
      </p:sp>
    </p:spTree>
    <p:extLst>
      <p:ext uri="{BB962C8B-B14F-4D97-AF65-F5344CB8AC3E}">
        <p14:creationId xmlns:p14="http://schemas.microsoft.com/office/powerpoint/2010/main" val="2072127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1512885-5864-446D-995F-8CD430D7E2E2}"/>
              </a:ext>
            </a:extLst>
          </p:cNvPr>
          <p:cNvSpPr>
            <a:spLocks noGrp="1"/>
          </p:cNvSpPr>
          <p:nvPr>
            <p:ph idx="1"/>
          </p:nvPr>
        </p:nvSpPr>
        <p:spPr>
          <a:xfrm>
            <a:off x="1632857" y="796834"/>
            <a:ext cx="9871755" cy="5512525"/>
          </a:xfrm>
        </p:spPr>
        <p:txBody>
          <a:bodyPr>
            <a:normAutofit fontScale="70000" lnSpcReduction="20000"/>
          </a:bodyPr>
          <a:lstStyle/>
          <a:p>
            <a:pPr algn="just"/>
            <a:r>
              <a:rPr lang="es-CO" sz="4000" dirty="0"/>
              <a:t>Entrevistas psicológicas:</a:t>
            </a:r>
          </a:p>
          <a:p>
            <a:pPr algn="just">
              <a:buFont typeface="Wingdings" panose="05000000000000000000" pitchFamily="2" charset="2"/>
              <a:buChar char="Ø"/>
            </a:pPr>
            <a:r>
              <a:rPr lang="es-CO" sz="4000" dirty="0"/>
              <a:t>Inicial</a:t>
            </a:r>
          </a:p>
          <a:p>
            <a:pPr algn="just">
              <a:buFont typeface="Wingdings" panose="05000000000000000000" pitchFamily="2" charset="2"/>
              <a:buChar char="Ø"/>
            </a:pPr>
            <a:r>
              <a:rPr lang="es-CO" sz="4000" dirty="0"/>
              <a:t>Complementaria</a:t>
            </a:r>
          </a:p>
          <a:p>
            <a:pPr algn="just">
              <a:buFont typeface="Wingdings" panose="05000000000000000000" pitchFamily="2" charset="2"/>
              <a:buChar char="Ø"/>
            </a:pPr>
            <a:r>
              <a:rPr lang="es-CO" sz="4000" dirty="0"/>
              <a:t>De evolución: tratamiento a seguir</a:t>
            </a:r>
          </a:p>
          <a:p>
            <a:pPr algn="just">
              <a:buFont typeface="Wingdings" panose="05000000000000000000" pitchFamily="2" charset="2"/>
              <a:buChar char="Ø"/>
            </a:pPr>
            <a:r>
              <a:rPr lang="es-CO" sz="4000" dirty="0"/>
              <a:t>De alta: al finalizar el tratamiento.</a:t>
            </a:r>
          </a:p>
          <a:p>
            <a:pPr algn="just"/>
            <a:endParaRPr lang="es-CO" sz="4000" dirty="0"/>
          </a:p>
          <a:p>
            <a:pPr algn="just"/>
            <a:r>
              <a:rPr lang="es-CO" sz="4000" dirty="0"/>
              <a:t>Entrevista clínica:</a:t>
            </a:r>
          </a:p>
          <a:p>
            <a:pPr algn="just">
              <a:buFont typeface="Wingdings" panose="05000000000000000000" pitchFamily="2" charset="2"/>
              <a:buChar char="Ø"/>
            </a:pPr>
            <a:r>
              <a:rPr lang="es-CO" sz="4000" dirty="0"/>
              <a:t>Antecedentes </a:t>
            </a:r>
          </a:p>
          <a:p>
            <a:pPr algn="just">
              <a:buFont typeface="Wingdings" panose="05000000000000000000" pitchFamily="2" charset="2"/>
              <a:buChar char="Ø"/>
            </a:pPr>
            <a:r>
              <a:rPr lang="es-CO" sz="4000" dirty="0"/>
              <a:t>Historia clínica</a:t>
            </a:r>
          </a:p>
          <a:p>
            <a:pPr algn="just">
              <a:buFont typeface="Wingdings" panose="05000000000000000000" pitchFamily="2" charset="2"/>
              <a:buChar char="Ø"/>
            </a:pPr>
            <a:r>
              <a:rPr lang="es-CO" sz="4000" dirty="0"/>
              <a:t>Situación actual*</a:t>
            </a:r>
          </a:p>
          <a:p>
            <a:pPr algn="just">
              <a:buFont typeface="Wingdings" panose="05000000000000000000" pitchFamily="2" charset="2"/>
              <a:buChar char="Ø"/>
            </a:pPr>
            <a:endParaRPr lang="es-CO" sz="2000" dirty="0"/>
          </a:p>
          <a:p>
            <a:r>
              <a:rPr lang="es-CO" dirty="0">
                <a:hlinkClick r:id="rId2"/>
              </a:rPr>
              <a:t>https://www.diferenciador.com/tipos-de-entrevista/</a:t>
            </a:r>
            <a:endParaRPr lang="es-CO" dirty="0"/>
          </a:p>
          <a:p>
            <a:endParaRPr lang="es-CO" dirty="0"/>
          </a:p>
        </p:txBody>
      </p:sp>
    </p:spTree>
    <p:extLst>
      <p:ext uri="{BB962C8B-B14F-4D97-AF65-F5344CB8AC3E}">
        <p14:creationId xmlns:p14="http://schemas.microsoft.com/office/powerpoint/2010/main" val="47398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E6CD063-5526-4760-9659-B5AB570C19D1}"/>
              </a:ext>
            </a:extLst>
          </p:cNvPr>
          <p:cNvSpPr>
            <a:spLocks noGrp="1"/>
          </p:cNvSpPr>
          <p:nvPr>
            <p:ph idx="1"/>
          </p:nvPr>
        </p:nvSpPr>
        <p:spPr>
          <a:xfrm>
            <a:off x="1672046" y="1519645"/>
            <a:ext cx="9819503" cy="4045132"/>
          </a:xfrm>
        </p:spPr>
        <p:txBody>
          <a:bodyPr>
            <a:normAutofit lnSpcReduction="10000"/>
          </a:bodyPr>
          <a:lstStyle/>
          <a:p>
            <a:pPr algn="just"/>
            <a:r>
              <a:rPr lang="es-CO" sz="2800" dirty="0"/>
              <a:t>Entrevista judicial/ forense?</a:t>
            </a:r>
          </a:p>
          <a:p>
            <a:pPr marL="0" indent="0" algn="just">
              <a:buNone/>
            </a:pPr>
            <a:endParaRPr lang="es-CO" sz="2800" dirty="0"/>
          </a:p>
          <a:p>
            <a:pPr marL="0" indent="0" algn="just">
              <a:buNone/>
            </a:pPr>
            <a:r>
              <a:rPr lang="es-CO" sz="2800" dirty="0"/>
              <a:t>Esta entrevista busca por medio de técnicas aplicadas obtener la información que una victima o un testigo tiene sobre los hechos materia de investigación en el ámbito penal, para ser usadas en la estructuración de la estrategia, en nuestro caso de la defensa y una vez analizada y evaluada ser presentada y practicada en los estrados judiciales.</a:t>
            </a:r>
          </a:p>
          <a:p>
            <a:pPr marL="0" indent="0" algn="just">
              <a:buNone/>
            </a:pPr>
            <a:endParaRPr lang="es-CO" dirty="0"/>
          </a:p>
          <a:p>
            <a:pPr marL="0" indent="0" algn="just">
              <a:buNone/>
            </a:pPr>
            <a:endParaRPr lang="es-CO" dirty="0"/>
          </a:p>
          <a:p>
            <a:pPr marL="0" indent="0" algn="just">
              <a:buNone/>
            </a:pPr>
            <a:endParaRPr lang="es-CO" dirty="0"/>
          </a:p>
          <a:p>
            <a:pPr marL="0" indent="0" algn="just">
              <a:buNone/>
            </a:pPr>
            <a:endParaRPr lang="es-CO" dirty="0"/>
          </a:p>
          <a:p>
            <a:endParaRPr lang="es-CO" dirty="0"/>
          </a:p>
        </p:txBody>
      </p:sp>
    </p:spTree>
    <p:extLst>
      <p:ext uri="{BB962C8B-B14F-4D97-AF65-F5344CB8AC3E}">
        <p14:creationId xmlns:p14="http://schemas.microsoft.com/office/powerpoint/2010/main" val="3274177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66901" y="624110"/>
            <a:ext cx="9637712" cy="1280890"/>
          </a:xfrm>
        </p:spPr>
        <p:txBody>
          <a:bodyPr/>
          <a:lstStyle/>
          <a:p>
            <a:r>
              <a:rPr lang="es-CO" dirty="0"/>
              <a:t>LA ENTREVISTA PARA LE DEFENSA EN EL DERECHO COMPARADO</a:t>
            </a:r>
            <a:endParaRPr lang="es-ES" dirty="0"/>
          </a:p>
        </p:txBody>
      </p:sp>
      <p:sp>
        <p:nvSpPr>
          <p:cNvPr id="3" name="Marcador de contenido 2"/>
          <p:cNvSpPr>
            <a:spLocks noGrp="1"/>
          </p:cNvSpPr>
          <p:nvPr>
            <p:ph idx="1"/>
          </p:nvPr>
        </p:nvSpPr>
        <p:spPr>
          <a:xfrm>
            <a:off x="1638301" y="2133599"/>
            <a:ext cx="9866312" cy="4306389"/>
          </a:xfrm>
        </p:spPr>
        <p:txBody>
          <a:bodyPr>
            <a:normAutofit fontScale="92500"/>
          </a:bodyPr>
          <a:lstStyle/>
          <a:p>
            <a:r>
              <a:rPr lang="es-CO" sz="2800" dirty="0"/>
              <a:t>MEXICO (Código Nacional de Procedimientos Penales 2016)</a:t>
            </a:r>
          </a:p>
          <a:p>
            <a:r>
              <a:rPr lang="es-CO" sz="2800" dirty="0"/>
              <a:t>ARGENTINA (Código Procesal Penal Federal. Ley 27.063 de 2019)</a:t>
            </a:r>
          </a:p>
          <a:p>
            <a:r>
              <a:rPr lang="es-CO" sz="2800" dirty="0"/>
              <a:t>ECUADOR (Código de Procedimiento Penal R.O. 360-S, 13-I-2000)</a:t>
            </a:r>
          </a:p>
          <a:p>
            <a:r>
              <a:rPr lang="es-CO" sz="2800" dirty="0"/>
              <a:t>PERÚ (</a:t>
            </a:r>
            <a:r>
              <a:rPr lang="pt-BR" sz="2800" dirty="0"/>
              <a:t>Código </a:t>
            </a:r>
            <a:r>
              <a:rPr lang="es-CO" sz="2800" dirty="0"/>
              <a:t>Procesal</a:t>
            </a:r>
            <a:r>
              <a:rPr lang="pt-BR" sz="2800" dirty="0"/>
              <a:t> Penal Decreto Legislativo Nº 957</a:t>
            </a:r>
            <a:r>
              <a:rPr lang="es-CO" sz="2800" dirty="0"/>
              <a:t>)</a:t>
            </a:r>
          </a:p>
          <a:p>
            <a:r>
              <a:rPr lang="es-CO" sz="2800" dirty="0"/>
              <a:t>COLOMBIA (Código de Procedimiento Penal Ley 904/2004)</a:t>
            </a:r>
          </a:p>
          <a:p>
            <a:endParaRPr lang="es-ES" dirty="0"/>
          </a:p>
        </p:txBody>
      </p:sp>
    </p:spTree>
    <p:extLst>
      <p:ext uri="{BB962C8B-B14F-4D97-AF65-F5344CB8AC3E}">
        <p14:creationId xmlns:p14="http://schemas.microsoft.com/office/powerpoint/2010/main" val="3905249337"/>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829</TotalTime>
  <Words>3438</Words>
  <Application>Microsoft Office PowerPoint</Application>
  <PresentationFormat>Panorámica</PresentationFormat>
  <Paragraphs>211</Paragraphs>
  <Slides>52</Slides>
  <Notes>1</Notes>
  <HiddenSlides>0</HiddenSlides>
  <MMClips>0</MMClips>
  <ScaleCrop>false</ScaleCrop>
  <HeadingPairs>
    <vt:vector size="4" baseType="variant">
      <vt:variant>
        <vt:lpstr>Tema</vt:lpstr>
      </vt:variant>
      <vt:variant>
        <vt:i4>1</vt:i4>
      </vt:variant>
      <vt:variant>
        <vt:lpstr>Títulos de diapositiva</vt:lpstr>
      </vt:variant>
      <vt:variant>
        <vt:i4>52</vt:i4>
      </vt:variant>
    </vt:vector>
  </HeadingPairs>
  <TitlesOfParts>
    <vt:vector size="53" baseType="lpstr">
      <vt:lpstr>Espiral</vt:lpstr>
      <vt:lpstr>LA ENTREVISTA COMO HERRAMIENTA DE LA DEFENSA</vt:lpstr>
      <vt:lpstr>QUE ES UNA ENTREVISTA</vt:lpstr>
      <vt:lpstr>TIPOS DE ENTREVISTAS</vt:lpstr>
      <vt:lpstr>Presentación de PowerPoint</vt:lpstr>
      <vt:lpstr>Presentación de PowerPoint</vt:lpstr>
      <vt:lpstr>Presentación de PowerPoint</vt:lpstr>
      <vt:lpstr>Presentación de PowerPoint</vt:lpstr>
      <vt:lpstr>Presentación de PowerPoint</vt:lpstr>
      <vt:lpstr>LA ENTREVISTA PARA LE DEFENSA EN EL DERECHO COMPARADO</vt:lpstr>
      <vt:lpstr>ENTREVISTA JUDICIAL/FORENSE EN MEXICO</vt:lpstr>
      <vt:lpstr>Presentación de PowerPoint</vt:lpstr>
      <vt:lpstr>Presentación de PowerPoint</vt:lpstr>
      <vt:lpstr>Presentación de PowerPoint</vt:lpstr>
      <vt:lpstr>ENTREVISTA JUDICIAL/FORENSE EN ARGENTINA</vt:lpstr>
      <vt:lpstr>Presentación de PowerPoint</vt:lpstr>
      <vt:lpstr>Presentación de PowerPoint</vt:lpstr>
      <vt:lpstr>ENTREVISTA JUDICIAL/FORENSE EN ECUADOR</vt:lpstr>
      <vt:lpstr>Presentación de PowerPoint</vt:lpstr>
      <vt:lpstr>Presentación de PowerPoint</vt:lpstr>
      <vt:lpstr>Presentación de PowerPoint</vt:lpstr>
      <vt:lpstr>Presentación de PowerPoint</vt:lpstr>
      <vt:lpstr>ENTREVISTA JUDICIAL/FORENSE EN PERÚ</vt:lpstr>
      <vt:lpstr>Presentación de PowerPoint</vt:lpstr>
      <vt:lpstr>Presentación de PowerPoint</vt:lpstr>
      <vt:lpstr>Presentación de PowerPoint</vt:lpstr>
      <vt:lpstr>Presentación de PowerPoint</vt:lpstr>
      <vt:lpstr>ENTREVISTA JUDICIAL/FORENSE EN COLOMBIA</vt:lpstr>
      <vt:lpstr>Presentación de PowerPoint</vt:lpstr>
      <vt:lpstr>Presentación de PowerPoint</vt:lpstr>
      <vt:lpstr>¿LA ENTREVISTA ES PRUEBA?</vt:lpstr>
      <vt:lpstr>Y LA DEFENSA PUEDE REALIZAR ENTREVISTAS?</vt:lpstr>
      <vt:lpstr>Presentación de PowerPoint</vt:lpstr>
      <vt:lpstr>MISIÓN: TOMAR LA ENTREVISTA</vt:lpstr>
      <vt:lpstr>Presentación de PowerPoint</vt:lpstr>
      <vt:lpstr>DE LA TEORIA….</vt:lpstr>
      <vt:lpstr>Presentación de PowerPoint</vt:lpstr>
      <vt:lpstr>Presentación de PowerPoint</vt:lpstr>
      <vt:lpstr>RENUNCIANDO AL DERECHO</vt:lpstr>
      <vt:lpstr>REALIZANDO  LA ENTREVISTA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TECNICAS DE ENTREVISTAS</dc:title>
  <dc:creator>eyner adolfo castro sandoval</dc:creator>
  <cp:lastModifiedBy>Usuario desconocido</cp:lastModifiedBy>
  <cp:revision>64</cp:revision>
  <dcterms:created xsi:type="dcterms:W3CDTF">2020-04-02T22:26:26Z</dcterms:created>
  <dcterms:modified xsi:type="dcterms:W3CDTF">2020-06-20T22:33:49Z</dcterms:modified>
</cp:coreProperties>
</file>